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handoutMasterIdLst>
    <p:handoutMasterId r:id="rId64"/>
  </p:handoutMasterIdLst>
  <p:sldIdLst>
    <p:sldId id="256" r:id="rId5"/>
    <p:sldId id="257" r:id="rId6"/>
    <p:sldId id="260" r:id="rId7"/>
    <p:sldId id="261" r:id="rId8"/>
    <p:sldId id="262" r:id="rId9"/>
    <p:sldId id="263" r:id="rId10"/>
    <p:sldId id="264" r:id="rId11"/>
    <p:sldId id="306" r:id="rId12"/>
    <p:sldId id="316" r:id="rId13"/>
    <p:sldId id="265" r:id="rId14"/>
    <p:sldId id="266" r:id="rId15"/>
    <p:sldId id="267" r:id="rId16"/>
    <p:sldId id="268" r:id="rId17"/>
    <p:sldId id="269" r:id="rId18"/>
    <p:sldId id="317" r:id="rId19"/>
    <p:sldId id="270" r:id="rId20"/>
    <p:sldId id="279" r:id="rId21"/>
    <p:sldId id="278" r:id="rId22"/>
    <p:sldId id="280" r:id="rId23"/>
    <p:sldId id="307" r:id="rId24"/>
    <p:sldId id="308" r:id="rId25"/>
    <p:sldId id="313" r:id="rId26"/>
    <p:sldId id="310" r:id="rId27"/>
    <p:sldId id="314" r:id="rId28"/>
    <p:sldId id="311" r:id="rId29"/>
    <p:sldId id="315" r:id="rId30"/>
    <p:sldId id="312" r:id="rId31"/>
    <p:sldId id="271" r:id="rId32"/>
    <p:sldId id="272" r:id="rId33"/>
    <p:sldId id="276" r:id="rId34"/>
    <p:sldId id="305" r:id="rId35"/>
    <p:sldId id="277" r:id="rId36"/>
    <p:sldId id="273" r:id="rId37"/>
    <p:sldId id="303" r:id="rId38"/>
    <p:sldId id="304" r:id="rId39"/>
    <p:sldId id="274" r:id="rId40"/>
    <p:sldId id="275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301" r:id="rId55"/>
    <p:sldId id="294" r:id="rId56"/>
    <p:sldId id="302" r:id="rId57"/>
    <p:sldId id="295" r:id="rId58"/>
    <p:sldId id="296" r:id="rId59"/>
    <p:sldId id="297" r:id="rId60"/>
    <p:sldId id="298" r:id="rId61"/>
    <p:sldId id="299" r:id="rId62"/>
    <p:sldId id="300" r:id="rId63"/>
  </p:sldIdLst>
  <p:sldSz cx="12192000" cy="6858000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D7617-8844-41D4-9A39-31D19901116B}" type="datetimeFigureOut">
              <a:rPr kumimoji="1" lang="ja-JP" altLang="en-US" smtClean="0"/>
              <a:t>2016/3/17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8F3FC-8B03-46A8-A014-9BC0D80BA5B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245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754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149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4941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53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89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64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39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29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34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559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30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0084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83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53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92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27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00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14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12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26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30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3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7952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21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4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95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22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259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785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936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645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876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3306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314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03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14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744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5109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1080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19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1791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363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EE670-543E-4F32-BDD7-FF5BBD222730}" type="datetimeFigureOut">
              <a:rPr kumimoji="1" lang="ja-JP" altLang="en-US" smtClean="0"/>
              <a:t>2016/3/17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43A91-6826-4099-B1EA-0B4909D37BA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817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1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3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9FF40-64B8-45CE-9423-F01D7437157F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2016/3/17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6D53-756B-4122-A172-C7AF740C9F1A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0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kuh.kumamoto-u.ac.jp/mykarte/saloon/index.html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&#12364;&#12435;&#12469;&#12525;&#12531;&#12493;&#12483;&#12488;&#12527;&#12540;&#12463;&#29066;&#26412;-440134406090808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f.kumamoto.jp/kiji_12746.html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p.pref.chiba.lg.jp/pbgnv/family/fellow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http://wwwp.pref.chiba.lg.jp/pbgnv/wp-content/uploads/2014/03/pia-hikkei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ref.chiba.lg.jp/gan/riyo/sodan/shienshitsu/piacounselor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pref.chiba.lg.jp/gan/oshirase/2015/documents/kanzyasalon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pha-chiba.com/" TargetMode="External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hospdb.ganjoho.jp/kyotendb.nsf/xpKyotenSearchTop.xsp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hyperlink" Target="http://ganjoho.jp/public/index.html" TargetMode="Externa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image" Target="../media/image1.png"/><Relationship Id="rId7" Type="http://schemas.openxmlformats.org/officeDocument/2006/relationships/slide" Target="slide25.xml"/><Relationship Id="rId2" Type="http://schemas.openxmlformats.org/officeDocument/2006/relationships/hyperlink" Target="http://www.alpha-chiba.com/katudo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21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alpha-chiba.com/folder/2015kouza_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pha-chiba.com/folder/2015salon.pdf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://www.alpha-chiba.com/tusin.html" TargetMode="Externa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slide" Target="slide2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city.kawasaki.jp/33/cmsfiles/contents/0000037/37855/ida/care-center/hotida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zenganren.jp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maggiestokyo.org/concept/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hyperlink" Target="http://maggiestokyo.org/concept/#hist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ibonnokai.info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ribonnokai.info/repo/20160227kouryu_tirash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1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hyperlink" Target="http://zenganren.jp/?page_id=98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ribonnokai.info/repo/20151128fuyu_kouryu.pdf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ribonnokai.info/repo/20150607kouryu.pdf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hyperlink" Target="http://ribonnokai.info/repo/20150725kouryu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group-nexus.jp/nexus/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roup-nexus.jp/nexus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group-nexus.jp/nexus/?p=221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hospdb.ganjoho.jp/kyotendb.nsf/xpLeaflet.xsp?hospId=A13009&amp;tab=kihon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www.medicina-nova.j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ina-nova.jp/&#38498;&#20869;&#24739;&#32773;&#20250;&#12398;&#24195;&#22580;/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10" Type="http://schemas.openxmlformats.org/officeDocument/2006/relationships/image" Target="../media/image32.png"/><Relationship Id="rId4" Type="http://schemas.openxmlformats.org/officeDocument/2006/relationships/hyperlink" Target="http://zenganren.jp/?p=545" TargetMode="External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www.medicina-nova.j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.png"/><Relationship Id="rId4" Type="http://schemas.openxmlformats.org/officeDocument/2006/relationships/hyperlink" Target="http://www.medicina-nova.jp/&#38498;&#20869;&#24739;&#32773;&#20250;&#12398;&#24195;&#22580;/&#38283;&#20652;&#24773;&#22577;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www.medicina-nova.j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5.png"/><Relationship Id="rId2" Type="http://schemas.openxmlformats.org/officeDocument/2006/relationships/hyperlink" Target="http://www.medicina-nova.j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.png"/><Relationship Id="rId4" Type="http://schemas.openxmlformats.org/officeDocument/2006/relationships/hyperlink" Target="http://www.medicina-nova.jp/&#34880;&#28082;&#33131;&#30221;&#24739;&#32773;&#20250;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www.medicina-nova.j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www.medicina-nova.j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.png"/><Relationship Id="rId4" Type="http://schemas.openxmlformats.org/officeDocument/2006/relationships/hyperlink" Target="http://www.medicina-nova.jp/&#12364;&#12435;&#12469;&#12525;&#12531;-&#23142;&#20154;&#31185;&#12364;&#12435;&#12394;&#12393;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0.png"/><Relationship Id="rId2" Type="http://schemas.openxmlformats.org/officeDocument/2006/relationships/hyperlink" Target="http://www.medicina-nova.j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.png"/><Relationship Id="rId4" Type="http://schemas.openxmlformats.org/officeDocument/2006/relationships/hyperlink" Target="http://www.medicina-nova.jp/blog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hospdb.ganjoho.jp/kyotendb.nsf/xpHospInfoSearchTop.xsp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829" y="5836006"/>
            <a:ext cx="704850" cy="933450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1388074" y="17955"/>
            <a:ext cx="8748583" cy="5980671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848749" y="1237155"/>
            <a:ext cx="5827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44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こぶしの会のみなさま</a:t>
            </a:r>
            <a:endParaRPr lang="ja-JP" altLang="ja-JP" sz="44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989378" y="2921691"/>
            <a:ext cx="75459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en-US" sz="7200" b="1" u="sng" kern="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９</a:t>
            </a:r>
            <a:r>
              <a:rPr lang="en-US" altLang="ja-JP" sz="7200" b="1" u="sng" kern="1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th</a:t>
            </a:r>
            <a:r>
              <a:rPr lang="en-US" altLang="ja-JP" sz="7200" b="1" u="sng" kern="1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7200" b="1" u="sng" kern="1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Anniversary</a:t>
            </a:r>
            <a:endParaRPr lang="ja-JP" altLang="ja-JP" sz="7200" b="1" u="sng" kern="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430848" y="4731947"/>
            <a:ext cx="53303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ja-JP" altLang="ja-JP" sz="4000" b="1" kern="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おめでとうございます</a:t>
            </a:r>
            <a:endParaRPr lang="ja-JP" altLang="ja-JP" sz="4000" b="1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47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77305" y="691977"/>
            <a:ext cx="10515600" cy="2743201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b="1" dirty="0" smtClean="0"/>
              <a:t>　　　　　　　</a:t>
            </a:r>
            <a:r>
              <a:rPr kumimoji="1" lang="ja-JP" altLang="en-US" b="1" u="sng" dirty="0" smtClean="0"/>
              <a:t>患者サロン：熊本県の事例（１）</a:t>
            </a:r>
            <a:r>
              <a:rPr kumimoji="1" lang="en-US" altLang="ja-JP" b="1" u="sng" dirty="0" smtClean="0"/>
              <a:t/>
            </a:r>
            <a:br>
              <a:rPr kumimoji="1" lang="en-US" altLang="ja-JP" b="1" u="sng" dirty="0" smtClean="0"/>
            </a:br>
            <a:r>
              <a:rPr lang="en-US" altLang="ja-JP" sz="3600" b="1" u="sng" dirty="0" smtClean="0"/>
              <a:t/>
            </a:r>
            <a:br>
              <a:rPr lang="en-US" altLang="ja-JP" sz="3600" b="1" u="sng" dirty="0" smtClean="0"/>
            </a:br>
            <a:r>
              <a:rPr lang="ja-JP" altLang="en-US" sz="3600" b="1" dirty="0" smtClean="0"/>
              <a:t>　　　　　　　　</a:t>
            </a:r>
            <a:r>
              <a:rPr lang="ja-JP" altLang="en-US" sz="2700" b="1" dirty="0" smtClean="0"/>
              <a:t>＊</a:t>
            </a:r>
            <a:r>
              <a:rPr lang="ja-JP" altLang="en-US" sz="3600" b="1" dirty="0" smtClean="0"/>
              <a:t>早くから　患者会やがんサロンの推進</a:t>
            </a:r>
            <a:r>
              <a:rPr lang="en-US" altLang="ja-JP" sz="2700" b="1" dirty="0" smtClean="0"/>
              <a:t/>
            </a:r>
            <a:br>
              <a:rPr lang="en-US" altLang="ja-JP" sz="2700" b="1" dirty="0" smtClean="0"/>
            </a:br>
            <a:r>
              <a:rPr lang="en-US" altLang="ja-JP" sz="2700" b="1" dirty="0" smtClean="0"/>
              <a:t/>
            </a:r>
            <a:br>
              <a:rPr lang="en-US" altLang="ja-JP" sz="2700" b="1" dirty="0" smtClean="0"/>
            </a:br>
            <a:r>
              <a:rPr lang="en-US" altLang="ja-JP" sz="2700" b="1" dirty="0"/>
              <a:t> </a:t>
            </a:r>
            <a:r>
              <a:rPr lang="en-US" altLang="ja-JP" sz="2700" b="1" dirty="0" smtClean="0"/>
              <a:t>                             </a:t>
            </a:r>
            <a:r>
              <a:rPr lang="en-US" altLang="ja-JP" sz="2700" b="1" dirty="0" smtClean="0">
                <a:latin typeface="+mj-ea"/>
              </a:rPr>
              <a:t> </a:t>
            </a:r>
            <a:r>
              <a:rPr lang="ja-JP" altLang="en-US" sz="2700" b="1" dirty="0" smtClean="0">
                <a:latin typeface="+mj-ea"/>
              </a:rPr>
              <a:t>＊</a:t>
            </a:r>
            <a:r>
              <a:rPr lang="ja-JP" altLang="en-US" sz="3600" b="1" dirty="0" smtClean="0">
                <a:latin typeface="+mj-ea"/>
              </a:rPr>
              <a:t>患者会・がんサロンの連携の推進</a:t>
            </a:r>
            <a:r>
              <a:rPr lang="en-US" altLang="ja-JP" sz="3600" b="1" dirty="0" smtClean="0">
                <a:latin typeface="+mj-ea"/>
              </a:rPr>
              <a:t/>
            </a:r>
            <a:br>
              <a:rPr lang="en-US" altLang="ja-JP" sz="3600" b="1" dirty="0" smtClean="0">
                <a:latin typeface="+mj-ea"/>
              </a:rPr>
            </a:br>
            <a:r>
              <a:rPr lang="en-US" altLang="ja-JP" sz="2700" b="1" dirty="0" smtClean="0">
                <a:latin typeface="+mj-ea"/>
              </a:rPr>
              <a:t/>
            </a:r>
            <a:br>
              <a:rPr lang="en-US" altLang="ja-JP" sz="2700" b="1" dirty="0" smtClean="0">
                <a:latin typeface="+mj-ea"/>
              </a:rPr>
            </a:br>
            <a:r>
              <a:rPr lang="ja-JP" altLang="en-US" sz="2700" b="1" dirty="0">
                <a:latin typeface="+mj-ea"/>
              </a:rPr>
              <a:t>　</a:t>
            </a:r>
            <a:r>
              <a:rPr lang="ja-JP" altLang="en-US" sz="2700" b="1" dirty="0" smtClean="0">
                <a:latin typeface="+mj-ea"/>
              </a:rPr>
              <a:t>　　　　　国指定拠点病院　８　：　県指定拠点病院　１１：　がんサロン　２６　</a:t>
            </a:r>
            <a:r>
              <a:rPr lang="en-US" altLang="ja-JP" sz="2700" b="1" dirty="0" smtClean="0">
                <a:latin typeface="+mj-ea"/>
              </a:rPr>
              <a:t/>
            </a:r>
            <a:br>
              <a:rPr lang="en-US" altLang="ja-JP" sz="2700" b="1" dirty="0" smtClean="0">
                <a:latin typeface="+mj-ea"/>
              </a:rPr>
            </a:br>
            <a:r>
              <a:rPr lang="en-US" altLang="ja-JP" sz="2700" b="1" u="sng" dirty="0" smtClean="0"/>
              <a:t/>
            </a:r>
            <a:br>
              <a:rPr lang="en-US" altLang="ja-JP" sz="2700" b="1" u="sng" dirty="0" smtClean="0"/>
            </a:br>
            <a:r>
              <a:rPr lang="en-US" altLang="ja-JP" sz="2400" b="1" u="sng" dirty="0"/>
              <a:t> </a:t>
            </a:r>
            <a:r>
              <a:rPr lang="en-US" altLang="ja-JP" sz="2400" b="1" u="sng" dirty="0" smtClean="0"/>
              <a:t>                                   </a:t>
            </a:r>
            <a:br>
              <a:rPr lang="en-US" altLang="ja-JP" sz="2400" b="1" u="sng" dirty="0" smtClean="0"/>
            </a:br>
            <a:r>
              <a:rPr lang="ja-JP" altLang="en-US" sz="2400" b="1" u="sng" dirty="0"/>
              <a:t>　</a:t>
            </a:r>
            <a:r>
              <a:rPr lang="ja-JP" altLang="en-US" sz="2400" b="1" u="sng" dirty="0" smtClean="0"/>
              <a:t>　　　　　　　　　　　　</a:t>
            </a:r>
            <a:endParaRPr kumimoji="1" lang="ja-JP" altLang="en-US" sz="3600" b="1" u="sng" dirty="0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208" y="3188043"/>
            <a:ext cx="11426547" cy="3669957"/>
          </a:xfrm>
          <a:prstGeom prst="rect">
            <a:avLst/>
          </a:prstGeom>
        </p:spPr>
      </p:pic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905" y="5825079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2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600" b="1" dirty="0" smtClean="0">
                <a:solidFill>
                  <a:prstClr val="black"/>
                </a:solidFill>
              </a:rPr>
              <a:t>　　　　　　　</a:t>
            </a:r>
            <a:r>
              <a:rPr lang="ja-JP" altLang="en-US" sz="4000" b="1" dirty="0" smtClean="0">
                <a:solidFill>
                  <a:prstClr val="black"/>
                </a:solidFill>
              </a:rPr>
              <a:t>　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サロン：熊本県の事例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（２）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ja-JP" altLang="en-US" sz="2400" b="1" dirty="0" smtClean="0">
                <a:solidFill>
                  <a:prstClr val="black"/>
                </a:solidFill>
                <a:latin typeface="+mj-ea"/>
              </a:rPr>
              <a:t>　　　　　　　　　　　　</a:t>
            </a:r>
            <a:r>
              <a:rPr lang="en-US" altLang="ja-JP" sz="2400" b="1" dirty="0" smtClean="0">
                <a:solidFill>
                  <a:prstClr val="black"/>
                </a:solidFill>
                <a:latin typeface="+mj-ea"/>
              </a:rPr>
              <a:t/>
            </a:r>
            <a:br>
              <a:rPr lang="en-US" altLang="ja-JP" sz="2400" b="1" dirty="0" smtClean="0">
                <a:solidFill>
                  <a:prstClr val="black"/>
                </a:solidFill>
                <a:latin typeface="+mj-ea"/>
              </a:rPr>
            </a:br>
            <a:r>
              <a:rPr lang="ja-JP" altLang="en-US" sz="2400" b="1" dirty="0">
                <a:solidFill>
                  <a:prstClr val="black"/>
                </a:solidFill>
                <a:latin typeface="+mj-ea"/>
              </a:rPr>
              <a:t>　</a:t>
            </a:r>
            <a:r>
              <a:rPr lang="ja-JP" altLang="en-US" sz="2400" b="1" dirty="0" smtClean="0">
                <a:solidFill>
                  <a:prstClr val="black"/>
                </a:solidFill>
                <a:latin typeface="+mj-ea"/>
              </a:rPr>
              <a:t>　　　　　　　</a:t>
            </a:r>
            <a:r>
              <a:rPr lang="ja-JP" altLang="en-US" sz="3600" b="1" dirty="0" smtClean="0">
                <a:solidFill>
                  <a:prstClr val="black"/>
                </a:solidFill>
                <a:latin typeface="+mj-ea"/>
              </a:rPr>
              <a:t>＊</a:t>
            </a:r>
            <a:r>
              <a:rPr lang="en-US" altLang="ja-JP" sz="3600" b="1" dirty="0" smtClean="0">
                <a:solidFill>
                  <a:prstClr val="black"/>
                </a:solidFill>
                <a:latin typeface="+mj-ea"/>
              </a:rPr>
              <a:t>FaceBook</a:t>
            </a:r>
            <a:r>
              <a:rPr lang="ja-JP" altLang="en-US" sz="3600" b="1" dirty="0" smtClean="0">
                <a:solidFill>
                  <a:prstClr val="black"/>
                </a:solidFill>
                <a:latin typeface="+mj-ea"/>
              </a:rPr>
              <a:t> </a:t>
            </a:r>
            <a:r>
              <a:rPr lang="ja-JP" altLang="en-US" sz="3600" b="1" dirty="0">
                <a:solidFill>
                  <a:prstClr val="black"/>
                </a:solidFill>
                <a:latin typeface="+mj-ea"/>
              </a:rPr>
              <a:t>活用</a:t>
            </a:r>
            <a:r>
              <a:rPr lang="ja-JP" altLang="en-US" sz="3600" b="1" dirty="0" smtClean="0">
                <a:solidFill>
                  <a:prstClr val="black"/>
                </a:solidFill>
                <a:latin typeface="+mj-ea"/>
              </a:rPr>
              <a:t>での</a:t>
            </a:r>
            <a:r>
              <a:rPr lang="ja-JP" altLang="en-US" sz="3600" b="1" dirty="0">
                <a:solidFill>
                  <a:prstClr val="black"/>
                </a:solidFill>
                <a:latin typeface="+mj-ea"/>
              </a:rPr>
              <a:t>リアルタイム</a:t>
            </a:r>
            <a:r>
              <a:rPr lang="ja-JP" altLang="en-US" sz="3600" b="1" dirty="0" smtClean="0">
                <a:solidFill>
                  <a:prstClr val="black"/>
                </a:solidFill>
                <a:latin typeface="+mj-ea"/>
              </a:rPr>
              <a:t>な情報</a:t>
            </a:r>
            <a:r>
              <a:rPr lang="ja-JP" altLang="en-US" sz="3600" b="1" dirty="0">
                <a:solidFill>
                  <a:prstClr val="black"/>
                </a:solidFill>
                <a:latin typeface="+mj-ea"/>
              </a:rPr>
              <a:t>交流</a:t>
            </a:r>
            <a:r>
              <a:rPr lang="en-US" altLang="ja-JP" sz="3600" b="1" u="sng" dirty="0">
                <a:solidFill>
                  <a:prstClr val="black"/>
                </a:solidFill>
              </a:rPr>
              <a:t/>
            </a:r>
            <a:br>
              <a:rPr lang="en-US" altLang="ja-JP" sz="3600" b="1" u="sng" dirty="0">
                <a:solidFill>
                  <a:prstClr val="black"/>
                </a:solidFill>
              </a:rPr>
            </a:br>
            <a:endParaRPr kumimoji="1" lang="ja-JP" altLang="en-US" sz="36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616" y="1690688"/>
            <a:ext cx="6879109" cy="2599425"/>
          </a:xfrm>
          <a:prstGeom prst="rect">
            <a:avLst/>
          </a:prstGeom>
        </p:spPr>
      </p:pic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924550"/>
            <a:ext cx="704850" cy="9334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006" y="4290113"/>
            <a:ext cx="3648075" cy="2352675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731616" y="1690688"/>
            <a:ext cx="6879109" cy="259942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829" y="4290113"/>
            <a:ext cx="2749506" cy="24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/>
          <p:nvPr/>
        </p:nvPicPr>
        <p:blipFill>
          <a:blip r:embed="rId2"/>
          <a:stretch>
            <a:fillRect/>
          </a:stretch>
        </p:blipFill>
        <p:spPr>
          <a:xfrm>
            <a:off x="5143500" y="2039530"/>
            <a:ext cx="6347271" cy="48184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</a:rPr>
              <a:t>　　　　　　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sz="4000" b="1" u="sng" dirty="0">
                <a:solidFill>
                  <a:prstClr val="black"/>
                </a:solidFill>
              </a:rPr>
              <a:t>サロン：熊本県の事例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（３）</a:t>
            </a:r>
            <a:r>
              <a:rPr lang="en-US" altLang="ja-JP" sz="4000" b="1" u="sng" dirty="0">
                <a:solidFill>
                  <a:prstClr val="black"/>
                </a:solidFill>
              </a:rPr>
              <a:t/>
            </a:r>
            <a:br>
              <a:rPr lang="en-US" altLang="ja-JP" sz="4000" b="1" u="sng" dirty="0">
                <a:solidFill>
                  <a:prstClr val="black"/>
                </a:solidFill>
              </a:rPr>
            </a:br>
            <a:r>
              <a:rPr lang="ja-JP" altLang="en-US" sz="3600" b="1" dirty="0" smtClean="0">
                <a:solidFill>
                  <a:prstClr val="black"/>
                </a:solidFill>
              </a:rPr>
              <a:t>　　　　　　　　</a:t>
            </a:r>
            <a:r>
              <a:rPr lang="ja-JP" altLang="en-US" sz="3200" b="1" dirty="0" smtClean="0">
                <a:solidFill>
                  <a:prstClr val="black"/>
                </a:solidFill>
                <a:latin typeface="+mn-ea"/>
                <a:ea typeface="+mn-ea"/>
              </a:rPr>
              <a:t>＊がんサロンネットワークの集会</a:t>
            </a:r>
            <a:endParaRPr kumimoji="1" lang="ja-JP" altLang="en-US" sz="3200" dirty="0"/>
          </a:p>
        </p:txBody>
      </p:sp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800" y="5815351"/>
            <a:ext cx="704850" cy="933450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6345" y="1960697"/>
            <a:ext cx="4837155" cy="491000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975" y="2964295"/>
            <a:ext cx="6289796" cy="296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1278" y="783046"/>
            <a:ext cx="10515600" cy="1845854"/>
          </a:xfrm>
        </p:spPr>
        <p:txBody>
          <a:bodyPr>
            <a:normAutofit fontScale="90000"/>
          </a:bodyPr>
          <a:lstStyle/>
          <a:p>
            <a:r>
              <a:rPr lang="ja-JP" altLang="en-US" sz="3600" b="1" dirty="0" smtClean="0">
                <a:solidFill>
                  <a:prstClr val="black"/>
                </a:solidFill>
              </a:rPr>
              <a:t>　　　　　　　　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：</a:t>
            </a:r>
            <a:r>
              <a:rPr lang="ja-JP" altLang="en-US" b="1" u="sng" dirty="0">
                <a:solidFill>
                  <a:prstClr val="black"/>
                </a:solidFill>
              </a:rPr>
              <a:t>千葉</a:t>
            </a:r>
            <a:r>
              <a:rPr lang="ja-JP" altLang="en-US" b="1" u="sng" dirty="0" smtClean="0">
                <a:solidFill>
                  <a:prstClr val="black"/>
                </a:solidFill>
              </a:rPr>
              <a:t>県</a:t>
            </a:r>
            <a:r>
              <a:rPr lang="ja-JP" altLang="en-US" b="1" u="sng" dirty="0">
                <a:solidFill>
                  <a:prstClr val="black"/>
                </a:solidFill>
              </a:rPr>
              <a:t>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（１）</a:t>
            </a:r>
            <a:r>
              <a:rPr lang="en-US" altLang="ja-JP" b="1" u="sng" dirty="0" smtClean="0">
                <a:solidFill>
                  <a:prstClr val="black"/>
                </a:solidFill>
              </a:rPr>
              <a:t/>
            </a:r>
            <a:br>
              <a:rPr lang="en-US" altLang="ja-JP" b="1" u="sng" dirty="0" smtClean="0">
                <a:solidFill>
                  <a:prstClr val="black"/>
                </a:solidFill>
              </a:rPr>
            </a:br>
            <a:r>
              <a:rPr lang="en-US" altLang="ja-JP" sz="2400" b="1" dirty="0" smtClean="0">
                <a:solidFill>
                  <a:prstClr val="black"/>
                </a:solidFill>
              </a:rPr>
              <a:t/>
            </a:r>
            <a:br>
              <a:rPr lang="en-US" altLang="ja-JP" sz="2400" b="1" dirty="0" smtClean="0">
                <a:solidFill>
                  <a:prstClr val="black"/>
                </a:solidFill>
              </a:rPr>
            </a:br>
            <a:r>
              <a:rPr lang="ja-JP" altLang="en-US" sz="2400" b="1" dirty="0" smtClean="0">
                <a:solidFill>
                  <a:prstClr val="black"/>
                </a:solidFill>
              </a:rPr>
              <a:t>　　　　　　　　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国指定拠点病院　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14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：　　県指定拠点病院　１７</a:t>
            </a:r>
            <a:r>
              <a:rPr lang="en-US" altLang="ja-JP" sz="3100" b="1" dirty="0" smtClean="0">
                <a:solidFill>
                  <a:prstClr val="black"/>
                </a:solidFill>
              </a:rPr>
              <a:t/>
            </a:r>
            <a:br>
              <a:rPr lang="en-US" altLang="ja-JP" sz="3100" b="1" dirty="0" smtClean="0">
                <a:solidFill>
                  <a:prstClr val="black"/>
                </a:solidFill>
              </a:rPr>
            </a:br>
            <a:r>
              <a:rPr lang="ja-JP" altLang="en-US" sz="2400" b="1" dirty="0">
                <a:solidFill>
                  <a:prstClr val="black"/>
                </a:solidFill>
              </a:rPr>
              <a:t>　</a:t>
            </a:r>
            <a:r>
              <a:rPr lang="ja-JP" altLang="en-US" sz="2400" b="1" dirty="0" smtClean="0">
                <a:solidFill>
                  <a:prstClr val="black"/>
                </a:solidFill>
              </a:rPr>
              <a:t>　　　　            </a:t>
            </a:r>
            <a:r>
              <a:rPr lang="ja-JP" altLang="en-US" sz="2700" b="1" dirty="0" smtClean="0">
                <a:solidFill>
                  <a:prstClr val="black"/>
                </a:solidFill>
              </a:rPr>
              <a:t>＊県がん患者団体連絡協議会 加盟患者会・・・１５</a:t>
            </a:r>
            <a:r>
              <a:rPr lang="en-US" altLang="ja-JP" sz="2700" b="1" dirty="0">
                <a:solidFill>
                  <a:prstClr val="black"/>
                </a:solidFill>
              </a:rPr>
              <a:t/>
            </a:r>
            <a:br>
              <a:rPr lang="en-US" altLang="ja-JP" sz="2700" b="1" dirty="0">
                <a:solidFill>
                  <a:prstClr val="black"/>
                </a:solidFill>
              </a:rPr>
            </a:br>
            <a:r>
              <a:rPr lang="ja-JP" altLang="en-US" sz="2700" b="1" dirty="0" smtClean="0">
                <a:solidFill>
                  <a:prstClr val="black"/>
                </a:solidFill>
              </a:rPr>
              <a:t>　　　　　          ＊患者会等による 患者サロン・・・・・・・・・・・・・・１７　</a:t>
            </a:r>
            <a:r>
              <a:rPr lang="en-US" altLang="ja-JP" sz="2700" b="1" dirty="0" smtClean="0">
                <a:solidFill>
                  <a:prstClr val="black"/>
                </a:solidFill>
              </a:rPr>
              <a:t/>
            </a:r>
            <a:br>
              <a:rPr lang="en-US" altLang="ja-JP" sz="2700" b="1" dirty="0" smtClean="0">
                <a:solidFill>
                  <a:prstClr val="black"/>
                </a:solidFill>
              </a:rPr>
            </a:br>
            <a:r>
              <a:rPr lang="ja-JP" altLang="en-US" sz="2700" b="1" dirty="0">
                <a:solidFill>
                  <a:prstClr val="black"/>
                </a:solidFill>
              </a:rPr>
              <a:t>　</a:t>
            </a:r>
            <a:r>
              <a:rPr lang="ja-JP" altLang="en-US" sz="2700" b="1" dirty="0" smtClean="0">
                <a:solidFill>
                  <a:prstClr val="black"/>
                </a:solidFill>
              </a:rPr>
              <a:t>　　　　          ＊拠点病院内の患者サロン・・・・・・・・・・・・・・・・１６</a:t>
            </a:r>
            <a:r>
              <a:rPr lang="en-US" altLang="ja-JP" sz="2700" b="1" u="sng" dirty="0">
                <a:solidFill>
                  <a:prstClr val="black"/>
                </a:solidFill>
              </a:rPr>
              <a:t/>
            </a:r>
            <a:br>
              <a:rPr lang="en-US" altLang="ja-JP" sz="2700" b="1" u="sng" dirty="0">
                <a:solidFill>
                  <a:prstClr val="black"/>
                </a:solidFill>
              </a:rPr>
            </a:br>
            <a:r>
              <a:rPr lang="en-US" altLang="ja-JP" sz="2700" b="1" u="sng" dirty="0">
                <a:solidFill>
                  <a:prstClr val="black"/>
                </a:solidFill>
              </a:rPr>
              <a:t/>
            </a:r>
            <a:br>
              <a:rPr lang="en-US" altLang="ja-JP" sz="2700" b="1" u="sng" dirty="0">
                <a:solidFill>
                  <a:prstClr val="black"/>
                </a:solidFill>
              </a:rPr>
            </a:br>
            <a:endParaRPr kumimoji="1" lang="ja-JP" altLang="en-US" sz="2700" dirty="0"/>
          </a:p>
        </p:txBody>
      </p:sp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24550"/>
            <a:ext cx="704850" cy="93345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224" y="2461847"/>
            <a:ext cx="7167531" cy="45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7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9568" y="2041267"/>
            <a:ext cx="6068889" cy="47390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-66933"/>
            <a:ext cx="10515600" cy="2108200"/>
          </a:xfrm>
        </p:spPr>
        <p:txBody>
          <a:bodyPr>
            <a:normAutofit fontScale="90000"/>
          </a:bodyPr>
          <a:lstStyle/>
          <a:p>
            <a:r>
              <a:rPr lang="ja-JP" altLang="en-US" sz="3200" b="1" dirty="0">
                <a:solidFill>
                  <a:prstClr val="black"/>
                </a:solidFill>
              </a:rPr>
              <a:t>　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　　　　　　</a:t>
            </a:r>
            <a:r>
              <a:rPr lang="en-US" altLang="ja-JP" sz="3200" b="1" dirty="0" smtClean="0">
                <a:solidFill>
                  <a:prstClr val="black"/>
                </a:solidFill>
              </a:rPr>
              <a:t/>
            </a:r>
            <a:br>
              <a:rPr lang="en-US" altLang="ja-JP" sz="3200" b="1" dirty="0" smtClean="0">
                <a:solidFill>
                  <a:prstClr val="black"/>
                </a:solidFill>
              </a:rPr>
            </a:br>
            <a:r>
              <a:rPr lang="en-US" altLang="ja-JP" sz="3200" b="1" dirty="0">
                <a:solidFill>
                  <a:prstClr val="black"/>
                </a:solidFill>
              </a:rPr>
              <a:t/>
            </a:r>
            <a:br>
              <a:rPr lang="en-US" altLang="ja-JP" sz="3200" b="1" dirty="0">
                <a:solidFill>
                  <a:prstClr val="black"/>
                </a:solidFill>
              </a:rPr>
            </a:br>
            <a:r>
              <a:rPr lang="en-US" altLang="ja-JP" sz="3200" b="1" dirty="0" smtClean="0">
                <a:solidFill>
                  <a:prstClr val="black"/>
                </a:solidFill>
              </a:rPr>
              <a:t/>
            </a:r>
            <a:br>
              <a:rPr lang="en-US" altLang="ja-JP" sz="3200" b="1" dirty="0" smtClean="0">
                <a:solidFill>
                  <a:prstClr val="black"/>
                </a:solidFill>
              </a:rPr>
            </a:br>
            <a:r>
              <a:rPr lang="en-US" altLang="ja-JP" sz="3200" b="1" dirty="0">
                <a:solidFill>
                  <a:prstClr val="black"/>
                </a:solidFill>
              </a:rPr>
              <a:t/>
            </a:r>
            <a:br>
              <a:rPr lang="en-US" altLang="ja-JP" sz="3200" b="1" dirty="0">
                <a:solidFill>
                  <a:prstClr val="black"/>
                </a:solidFill>
              </a:rPr>
            </a:br>
            <a:r>
              <a:rPr lang="en-US" altLang="ja-JP" sz="3200" b="1" dirty="0" smtClean="0">
                <a:solidFill>
                  <a:prstClr val="black"/>
                </a:solidFill>
              </a:rPr>
              <a:t/>
            </a:r>
            <a:br>
              <a:rPr lang="en-US" altLang="ja-JP" sz="3200" b="1" dirty="0" smtClean="0">
                <a:solidFill>
                  <a:prstClr val="black"/>
                </a:solidFill>
              </a:rPr>
            </a:br>
            <a:r>
              <a:rPr lang="en-US" altLang="ja-JP" sz="3200" b="1" dirty="0" smtClean="0">
                <a:solidFill>
                  <a:prstClr val="black"/>
                </a:solidFill>
              </a:rPr>
              <a:t/>
            </a:r>
            <a:br>
              <a:rPr lang="en-US" altLang="ja-JP" sz="3200" b="1" dirty="0" smtClean="0">
                <a:solidFill>
                  <a:prstClr val="black"/>
                </a:solidFill>
              </a:rPr>
            </a:br>
            <a:r>
              <a:rPr lang="en-US" altLang="ja-JP" sz="3200" b="1" dirty="0">
                <a:solidFill>
                  <a:prstClr val="black"/>
                </a:solidFill>
              </a:rPr>
              <a:t/>
            </a:r>
            <a:br>
              <a:rPr lang="en-US" altLang="ja-JP" sz="3200" b="1" dirty="0">
                <a:solidFill>
                  <a:prstClr val="black"/>
                </a:solidFill>
              </a:rPr>
            </a:br>
            <a:r>
              <a:rPr lang="ja-JP" altLang="en-US" sz="3200" b="1" dirty="0" smtClean="0">
                <a:solidFill>
                  <a:prstClr val="black"/>
                </a:solidFill>
              </a:rPr>
              <a:t>　　　　　　　　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（２）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ja-JP" altLang="en-US" sz="2200" b="1" dirty="0">
                <a:solidFill>
                  <a:prstClr val="black"/>
                </a:solidFill>
              </a:rPr>
              <a:t>　　　　　　　　</a:t>
            </a:r>
            <a:r>
              <a:rPr lang="ja-JP" altLang="en-US" sz="2200" b="1" dirty="0" smtClean="0">
                <a:solidFill>
                  <a:prstClr val="black"/>
                </a:solidFill>
              </a:rPr>
              <a:t>　　　　　　　　　　        </a:t>
            </a:r>
            <a:r>
              <a:rPr lang="ja-JP" altLang="en-US" sz="3100" b="1" dirty="0" smtClean="0">
                <a:solidFill>
                  <a:prstClr val="black"/>
                </a:solidFill>
              </a:rPr>
              <a:t>＊ピア・サポート・サロン</a:t>
            </a:r>
            <a:r>
              <a:rPr lang="en-US" altLang="ja-JP" sz="3100" b="1" dirty="0" smtClean="0">
                <a:solidFill>
                  <a:prstClr val="black"/>
                </a:solidFill>
              </a:rPr>
              <a:t/>
            </a:r>
            <a:br>
              <a:rPr lang="en-US" altLang="ja-JP" sz="3100" b="1" dirty="0" smtClean="0">
                <a:solidFill>
                  <a:prstClr val="black"/>
                </a:solidFill>
              </a:rPr>
            </a:br>
            <a:r>
              <a:rPr lang="ja-JP" altLang="en-US" sz="3100" b="1" dirty="0">
                <a:solidFill>
                  <a:prstClr val="black"/>
                </a:solidFill>
              </a:rPr>
              <a:t>　　　　　　　　　　　　　　　＊研修を経たピア・サポーターに</a:t>
            </a:r>
            <a:r>
              <a:rPr lang="ja-JP" altLang="en-US" sz="3100" b="1" dirty="0" smtClean="0">
                <a:solidFill>
                  <a:prstClr val="black"/>
                </a:solidFill>
              </a:rPr>
              <a:t>よる</a:t>
            </a:r>
            <a:r>
              <a:rPr lang="en-US" altLang="ja-JP" sz="3100" b="1" dirty="0" smtClean="0">
                <a:solidFill>
                  <a:prstClr val="black"/>
                </a:solidFill>
              </a:rPr>
              <a:t/>
            </a:r>
            <a:br>
              <a:rPr lang="en-US" altLang="ja-JP" sz="3100" b="1" dirty="0" smtClean="0">
                <a:solidFill>
                  <a:prstClr val="black"/>
                </a:solidFill>
              </a:rPr>
            </a:br>
            <a:r>
              <a:rPr lang="ja-JP" altLang="en-US" sz="3100" b="1" dirty="0">
                <a:solidFill>
                  <a:prstClr val="black"/>
                </a:solidFill>
              </a:rPr>
              <a:t>　</a:t>
            </a:r>
            <a:r>
              <a:rPr lang="ja-JP" altLang="en-US" sz="3100" b="1" dirty="0" smtClean="0">
                <a:solidFill>
                  <a:prstClr val="black"/>
                </a:solidFill>
              </a:rPr>
              <a:t>　　　　　　　　　　　　　　＊各月</a:t>
            </a:r>
            <a:r>
              <a:rPr lang="en-US" altLang="ja-JP" sz="3100" b="1" dirty="0" smtClean="0">
                <a:solidFill>
                  <a:prstClr val="black"/>
                </a:solidFill>
              </a:rPr>
              <a:t>2</a:t>
            </a:r>
            <a:r>
              <a:rPr lang="ja-JP" altLang="en-US" sz="3100" b="1" dirty="0" smtClean="0">
                <a:solidFill>
                  <a:prstClr val="black"/>
                </a:solidFill>
              </a:rPr>
              <a:t>回開催</a:t>
            </a:r>
            <a:r>
              <a:rPr lang="en-US" altLang="ja-JP" sz="3100" b="1" dirty="0" smtClean="0">
                <a:solidFill>
                  <a:prstClr val="black"/>
                </a:solidFill>
              </a:rPr>
              <a:t/>
            </a:r>
            <a:br>
              <a:rPr lang="en-US" altLang="ja-JP" sz="3100" b="1" dirty="0" smtClean="0">
                <a:solidFill>
                  <a:prstClr val="black"/>
                </a:solidFill>
              </a:rPr>
            </a:br>
            <a:r>
              <a:rPr lang="ja-JP" altLang="en-US" sz="2700" b="1" dirty="0" smtClean="0">
                <a:solidFill>
                  <a:prstClr val="black"/>
                </a:solidFill>
              </a:rPr>
              <a:t>　　　　　　　　　　　　　　　　　　　　　　　　　　　　　　　</a:t>
            </a:r>
            <a:r>
              <a:rPr lang="en-US" altLang="ja-JP" sz="2700" b="1" dirty="0" smtClean="0">
                <a:solidFill>
                  <a:prstClr val="black"/>
                </a:solidFill>
              </a:rPr>
              <a:t/>
            </a:r>
            <a:br>
              <a:rPr lang="en-US" altLang="ja-JP" sz="2700" b="1" dirty="0" smtClean="0">
                <a:solidFill>
                  <a:prstClr val="black"/>
                </a:solidFill>
              </a:rPr>
            </a:br>
            <a:r>
              <a:rPr lang="en-US" altLang="ja-JP" sz="2700" b="1" dirty="0">
                <a:solidFill>
                  <a:prstClr val="black"/>
                </a:solidFill>
              </a:rPr>
              <a:t/>
            </a:r>
            <a:br>
              <a:rPr lang="en-US" altLang="ja-JP" sz="2700" b="1" dirty="0">
                <a:solidFill>
                  <a:prstClr val="black"/>
                </a:solidFill>
              </a:rPr>
            </a:br>
            <a:r>
              <a:rPr lang="en-US" altLang="ja-JP" sz="2700" b="1" dirty="0" smtClean="0">
                <a:solidFill>
                  <a:prstClr val="black"/>
                </a:solidFill>
              </a:rPr>
              <a:t/>
            </a:r>
            <a:br>
              <a:rPr lang="en-US" altLang="ja-JP" sz="2700" b="1" dirty="0" smtClean="0">
                <a:solidFill>
                  <a:prstClr val="black"/>
                </a:solidFill>
              </a:rPr>
            </a:br>
            <a:r>
              <a:rPr lang="ja-JP" altLang="en-US" sz="2700" b="1" dirty="0" smtClean="0">
                <a:solidFill>
                  <a:prstClr val="black"/>
                </a:solidFill>
              </a:rPr>
              <a:t>　　　　　　　　　　　　　　　　　　　　　　　　　　　　</a:t>
            </a:r>
            <a:r>
              <a:rPr lang="en-US" altLang="ja-JP" sz="2700" b="1" dirty="0">
                <a:solidFill>
                  <a:prstClr val="black"/>
                </a:solidFill>
              </a:rPr>
              <a:t/>
            </a:r>
            <a:br>
              <a:rPr lang="en-US" altLang="ja-JP" sz="2700" b="1" dirty="0">
                <a:solidFill>
                  <a:prstClr val="black"/>
                </a:solidFill>
              </a:rPr>
            </a:br>
            <a:r>
              <a:rPr lang="en-US" altLang="ja-JP" sz="2700" b="1" dirty="0" smtClean="0">
                <a:solidFill>
                  <a:prstClr val="black"/>
                </a:solidFill>
              </a:rPr>
              <a:t/>
            </a:r>
            <a:br>
              <a:rPr lang="en-US" altLang="ja-JP" sz="2700" b="1" dirty="0" smtClean="0">
                <a:solidFill>
                  <a:prstClr val="black"/>
                </a:solidFill>
              </a:rPr>
            </a:br>
            <a:r>
              <a:rPr lang="en-US" altLang="ja-JP" sz="2400" b="1" dirty="0">
                <a:solidFill>
                  <a:prstClr val="black"/>
                </a:solidFill>
              </a:rPr>
              <a:t/>
            </a:r>
            <a:br>
              <a:rPr lang="en-US" altLang="ja-JP" sz="2400" b="1" dirty="0">
                <a:solidFill>
                  <a:prstClr val="black"/>
                </a:solidFill>
              </a:rPr>
            </a:br>
            <a:r>
              <a:rPr lang="en-US" altLang="ja-JP" sz="2200" b="1" dirty="0">
                <a:solidFill>
                  <a:prstClr val="black"/>
                </a:solidFill>
              </a:rPr>
              <a:t/>
            </a:r>
            <a:br>
              <a:rPr lang="en-US" altLang="ja-JP" sz="2200" b="1" dirty="0">
                <a:solidFill>
                  <a:prstClr val="black"/>
                </a:solidFill>
              </a:rPr>
            </a:b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125" y="5926597"/>
            <a:ext cx="2733675" cy="70756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734050" y="3333575"/>
            <a:ext cx="6304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病院の協力：場所の提供</a:t>
            </a:r>
            <a:endParaRPr kumimoji="1" lang="en-US" altLang="ja-JP" sz="3200" dirty="0" smtClean="0"/>
          </a:p>
          <a:p>
            <a:r>
              <a:rPr lang="ja-JP" altLang="en-US" sz="3200" dirty="0"/>
              <a:t>　</a:t>
            </a:r>
            <a:r>
              <a:rPr lang="ja-JP" altLang="en-US" sz="3200" dirty="0" smtClean="0"/>
              <a:t>　　　　　　　相談支援看護師参加</a:t>
            </a:r>
            <a:endParaRPr kumimoji="1" lang="ja-JP" altLang="en-US" sz="3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713895" y="4647265"/>
            <a:ext cx="6510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形式：利用者の出入り自由</a:t>
            </a:r>
            <a:endParaRPr kumimoji="1" lang="en-US" altLang="ja-JP" sz="3200" dirty="0" smtClean="0"/>
          </a:p>
          <a:p>
            <a:r>
              <a:rPr lang="ja-JP" altLang="en-US" sz="2800" dirty="0"/>
              <a:t>　</a:t>
            </a:r>
            <a:r>
              <a:rPr lang="ja-JP" altLang="en-US" sz="2800" dirty="0" smtClean="0"/>
              <a:t>　　　            </a:t>
            </a:r>
            <a:r>
              <a:rPr lang="ja-JP" altLang="en-US" sz="3200" dirty="0" smtClean="0"/>
              <a:t>ピアサポーター複数対応</a:t>
            </a:r>
            <a:endParaRPr kumimoji="1" lang="ja-JP" altLang="en-US" sz="3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34050" y="2512328"/>
            <a:ext cx="645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運営：千葉県地域統括支援センター</a:t>
            </a:r>
            <a:endParaRPr kumimoji="1" lang="ja-JP" altLang="en-US" sz="3200" dirty="0"/>
          </a:p>
        </p:txBody>
      </p:sp>
      <p:pic>
        <p:nvPicPr>
          <p:cNvPr id="9" name="図 8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7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円/楕円 3"/>
          <p:cNvSpPr/>
          <p:nvPr/>
        </p:nvSpPr>
        <p:spPr bwMode="auto">
          <a:xfrm>
            <a:off x="3995936" y="908719"/>
            <a:ext cx="5040560" cy="548431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5" name="スマイル 4"/>
          <p:cNvSpPr/>
          <p:nvPr/>
        </p:nvSpPr>
        <p:spPr bwMode="auto">
          <a:xfrm>
            <a:off x="7185520" y="5752237"/>
            <a:ext cx="864096" cy="864096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6" name="スマイル 5"/>
          <p:cNvSpPr/>
          <p:nvPr/>
        </p:nvSpPr>
        <p:spPr bwMode="auto">
          <a:xfrm>
            <a:off x="4755402" y="2111998"/>
            <a:ext cx="864096" cy="864096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7" name="スマイル 6"/>
          <p:cNvSpPr/>
          <p:nvPr/>
        </p:nvSpPr>
        <p:spPr bwMode="auto">
          <a:xfrm>
            <a:off x="4824240" y="3058396"/>
            <a:ext cx="864096" cy="864096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8" name="スマイル 7"/>
          <p:cNvSpPr/>
          <p:nvPr/>
        </p:nvSpPr>
        <p:spPr bwMode="auto">
          <a:xfrm>
            <a:off x="7595219" y="3512564"/>
            <a:ext cx="864096" cy="864096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9" name="スマイル 8"/>
          <p:cNvSpPr/>
          <p:nvPr/>
        </p:nvSpPr>
        <p:spPr bwMode="auto">
          <a:xfrm>
            <a:off x="6084168" y="5764381"/>
            <a:ext cx="864096" cy="864096"/>
          </a:xfrm>
          <a:prstGeom prst="smileyFac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" name="スマイル 9"/>
          <p:cNvSpPr/>
          <p:nvPr/>
        </p:nvSpPr>
        <p:spPr bwMode="auto">
          <a:xfrm>
            <a:off x="7596832" y="4781635"/>
            <a:ext cx="864096" cy="864096"/>
          </a:xfrm>
          <a:prstGeom prst="smileyFac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1" name="スマイル 10"/>
          <p:cNvSpPr/>
          <p:nvPr/>
        </p:nvSpPr>
        <p:spPr bwMode="auto">
          <a:xfrm>
            <a:off x="6804248" y="1139389"/>
            <a:ext cx="864096" cy="864096"/>
          </a:xfrm>
          <a:prstGeom prst="smileyFac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2" name="スマイル 11"/>
          <p:cNvSpPr/>
          <p:nvPr/>
        </p:nvSpPr>
        <p:spPr bwMode="auto">
          <a:xfrm>
            <a:off x="4930443" y="5630993"/>
            <a:ext cx="864096" cy="864096"/>
          </a:xfrm>
          <a:prstGeom prst="smileyFac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3" name="スマイル 12"/>
          <p:cNvSpPr/>
          <p:nvPr/>
        </p:nvSpPr>
        <p:spPr bwMode="auto">
          <a:xfrm>
            <a:off x="5429540" y="1147759"/>
            <a:ext cx="864096" cy="864096"/>
          </a:xfrm>
          <a:prstGeom prst="smileyFac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4" name="スマイル 13"/>
          <p:cNvSpPr/>
          <p:nvPr/>
        </p:nvSpPr>
        <p:spPr bwMode="auto">
          <a:xfrm>
            <a:off x="7595220" y="1875270"/>
            <a:ext cx="864096" cy="864096"/>
          </a:xfrm>
          <a:prstGeom prst="smileyFac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5688336" y="2037043"/>
            <a:ext cx="1906884" cy="372733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6" name="円/楕円 15"/>
          <p:cNvSpPr/>
          <p:nvPr/>
        </p:nvSpPr>
        <p:spPr bwMode="auto">
          <a:xfrm rot="19994825">
            <a:off x="4258236" y="1270204"/>
            <a:ext cx="4179576" cy="2749761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7" name="円/楕円 16"/>
          <p:cNvSpPr/>
          <p:nvPr/>
        </p:nvSpPr>
        <p:spPr bwMode="auto">
          <a:xfrm rot="19537052">
            <a:off x="5039963" y="3561606"/>
            <a:ext cx="3498525" cy="2336088"/>
          </a:xfrm>
          <a:prstGeom prst="ellipse">
            <a:avLst/>
          </a:prstGeom>
          <a:noFill/>
          <a:ln w="28575" cap="flat" cmpd="sng" algn="ctr">
            <a:solidFill>
              <a:srgbClr val="FF6699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8" name="円/楕円 17"/>
          <p:cNvSpPr/>
          <p:nvPr/>
        </p:nvSpPr>
        <p:spPr bwMode="auto">
          <a:xfrm rot="5400000">
            <a:off x="6620126" y="2412014"/>
            <a:ext cx="2816515" cy="1584176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9" name="スマイル 18"/>
          <p:cNvSpPr/>
          <p:nvPr/>
        </p:nvSpPr>
        <p:spPr bwMode="auto">
          <a:xfrm>
            <a:off x="3256554" y="6230863"/>
            <a:ext cx="468052" cy="432048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20" name="スマイル 19"/>
          <p:cNvSpPr/>
          <p:nvPr/>
        </p:nvSpPr>
        <p:spPr bwMode="auto">
          <a:xfrm>
            <a:off x="3228892" y="5336919"/>
            <a:ext cx="468052" cy="432048"/>
          </a:xfrm>
          <a:prstGeom prst="smileyFac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055444" y="4831175"/>
            <a:ext cx="94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ピア・サポーター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020334" y="5876508"/>
            <a:ext cx="940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/>
              <a:t>参加</a:t>
            </a:r>
            <a:r>
              <a:rPr lang="ja-JP" altLang="en-US" sz="1400" dirty="0" smtClean="0"/>
              <a:t>者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7871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0810"/>
          </a:xfrm>
        </p:spPr>
        <p:txBody>
          <a:bodyPr>
            <a:normAutofit fontScale="90000"/>
          </a:bodyPr>
          <a:lstStyle/>
          <a:p>
            <a:r>
              <a:rPr lang="ja-JP" altLang="en-US" sz="2900" b="1" dirty="0">
                <a:solidFill>
                  <a:prstClr val="black"/>
                </a:solidFill>
              </a:rPr>
              <a:t>　</a:t>
            </a:r>
            <a:r>
              <a:rPr lang="ja-JP" altLang="en-US" sz="2900" b="1" dirty="0" smtClean="0">
                <a:solidFill>
                  <a:prstClr val="black"/>
                </a:solidFill>
              </a:rPr>
              <a:t>　　　　　　　　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（３）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ja-JP" altLang="en-US" sz="2000" b="1" dirty="0">
                <a:solidFill>
                  <a:prstClr val="black"/>
                </a:solidFill>
              </a:rPr>
              <a:t>　　　　　　　　　　　　　　　</a:t>
            </a:r>
            <a:r>
              <a:rPr lang="en-US" altLang="ja-JP" sz="2000" b="1" dirty="0" smtClean="0">
                <a:solidFill>
                  <a:prstClr val="black"/>
                </a:solidFill>
              </a:rPr>
              <a:t/>
            </a:r>
            <a:br>
              <a:rPr lang="en-US" altLang="ja-JP" sz="2000" b="1" dirty="0" smtClean="0">
                <a:solidFill>
                  <a:prstClr val="black"/>
                </a:solidFill>
              </a:rPr>
            </a:br>
            <a:r>
              <a:rPr lang="ja-JP" altLang="en-US" sz="2000" b="1" dirty="0">
                <a:solidFill>
                  <a:prstClr val="black"/>
                </a:solidFill>
              </a:rPr>
              <a:t>　</a:t>
            </a:r>
            <a:r>
              <a:rPr lang="ja-JP" altLang="en-US" sz="2000" b="1" dirty="0" smtClean="0">
                <a:solidFill>
                  <a:prstClr val="black"/>
                </a:solidFill>
              </a:rPr>
              <a:t>　　　　　　　　　　　　　　　　　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＊千葉県がんセンターの事例①</a:t>
            </a:r>
            <a:r>
              <a:rPr lang="en-US" altLang="ja-JP" sz="3600" b="1" dirty="0">
                <a:solidFill>
                  <a:prstClr val="black"/>
                </a:solidFill>
              </a:rPr>
              <a:t/>
            </a:r>
            <a:br>
              <a:rPr lang="en-US" altLang="ja-JP" sz="3600" b="1" dirty="0">
                <a:solidFill>
                  <a:prstClr val="black"/>
                </a:solidFill>
              </a:rPr>
            </a:br>
            <a:r>
              <a:rPr lang="ja-JP" altLang="en-US" sz="2700" b="1" dirty="0">
                <a:solidFill>
                  <a:prstClr val="black"/>
                </a:solidFill>
              </a:rPr>
              <a:t>　　　　　　　　　　　　　　　</a:t>
            </a:r>
            <a:endParaRPr kumimoji="1" lang="ja-JP" altLang="en-US" sz="2700" b="1" dirty="0"/>
          </a:p>
        </p:txBody>
      </p:sp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2248931"/>
            <a:ext cx="5056887" cy="414234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496" y="2391022"/>
            <a:ext cx="5177632" cy="400025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056887" y="2749061"/>
            <a:ext cx="1328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毎月</a:t>
            </a:r>
            <a:r>
              <a:rPr kumimoji="1" lang="en-US" altLang="ja-JP" sz="2400" b="1" dirty="0" smtClean="0"/>
              <a:t>1</a:t>
            </a:r>
            <a:r>
              <a:rPr kumimoji="1" lang="ja-JP" altLang="en-US" sz="2400" b="1" dirty="0" smtClean="0"/>
              <a:t>回</a:t>
            </a:r>
            <a:endParaRPr kumimoji="1" lang="ja-JP" altLang="en-US" sz="2400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56887" y="3710856"/>
            <a:ext cx="1328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毎月</a:t>
            </a:r>
            <a:r>
              <a:rPr kumimoji="1" lang="en-US" altLang="ja-JP" sz="2400" b="1" dirty="0" smtClean="0"/>
              <a:t>1</a:t>
            </a:r>
            <a:r>
              <a:rPr kumimoji="1" lang="ja-JP" altLang="en-US" sz="2400" b="1" dirty="0" smtClean="0"/>
              <a:t>回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56887" y="4626173"/>
            <a:ext cx="1328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年４</a:t>
            </a:r>
            <a:r>
              <a:rPr kumimoji="1" lang="ja-JP" altLang="en-US" sz="2400" b="1" dirty="0" smtClean="0"/>
              <a:t>回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56887" y="5541490"/>
            <a:ext cx="1328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年４</a:t>
            </a:r>
            <a:r>
              <a:rPr kumimoji="1" lang="ja-JP" altLang="en-US" sz="2400" b="1" dirty="0" smtClean="0"/>
              <a:t>回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13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76201"/>
            <a:ext cx="10515600" cy="1671638"/>
          </a:xfrm>
        </p:spPr>
        <p:txBody>
          <a:bodyPr>
            <a:normAutofit fontScale="90000"/>
          </a:bodyPr>
          <a:lstStyle/>
          <a:p>
            <a:r>
              <a:rPr lang="ja-JP" altLang="en-US" sz="4000" b="1" dirty="0" smtClean="0">
                <a:solidFill>
                  <a:prstClr val="black"/>
                </a:solidFill>
              </a:rPr>
              <a:t>                 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（４）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ja-JP" altLang="en-US" sz="2900" b="1" dirty="0">
                <a:solidFill>
                  <a:prstClr val="black"/>
                </a:solidFill>
              </a:rPr>
              <a:t>　　　　　　　　　　　</a:t>
            </a:r>
            <a:r>
              <a:rPr lang="en-US" altLang="ja-JP" sz="2900" b="1" dirty="0">
                <a:solidFill>
                  <a:prstClr val="black"/>
                </a:solidFill>
              </a:rPr>
              <a:t/>
            </a:r>
            <a:br>
              <a:rPr lang="en-US" altLang="ja-JP" sz="2900" b="1" dirty="0">
                <a:solidFill>
                  <a:prstClr val="black"/>
                </a:solidFill>
              </a:rPr>
            </a:br>
            <a:r>
              <a:rPr lang="ja-JP" altLang="en-US" sz="2900" b="1" dirty="0">
                <a:solidFill>
                  <a:prstClr val="black"/>
                </a:solidFill>
              </a:rPr>
              <a:t>　　　　　　　　　　</a:t>
            </a:r>
            <a:r>
              <a:rPr lang="ja-JP" altLang="en-US" sz="2900" b="1" dirty="0" smtClean="0">
                <a:solidFill>
                  <a:prstClr val="black"/>
                </a:solidFill>
              </a:rPr>
              <a:t>  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3600" b="1" dirty="0">
                <a:solidFill>
                  <a:prstClr val="black"/>
                </a:solidFill>
              </a:rPr>
              <a:t>千葉県がんセンターの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事例②</a:t>
            </a:r>
            <a:r>
              <a:rPr lang="en-US" altLang="ja-JP" sz="3600" b="1" dirty="0">
                <a:solidFill>
                  <a:prstClr val="black"/>
                </a:solidFill>
              </a:rPr>
              <a:t/>
            </a:r>
            <a:br>
              <a:rPr lang="en-US" altLang="ja-JP" sz="3600" b="1" dirty="0">
                <a:solidFill>
                  <a:prstClr val="black"/>
                </a:solidFill>
              </a:rPr>
            </a:b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38174" y="2109790"/>
            <a:ext cx="11458576" cy="4695824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sz="3500" dirty="0" smtClean="0">
                <a:solidFill>
                  <a:srgbClr val="002060"/>
                </a:solidFill>
              </a:rPr>
              <a:t>院内患者サロンの組織構成</a:t>
            </a:r>
            <a:endParaRPr kumimoji="1" lang="en-US" altLang="ja-JP" sz="3500" dirty="0" smtClean="0">
              <a:solidFill>
                <a:srgbClr val="002060"/>
              </a:solidFill>
            </a:endParaRPr>
          </a:p>
          <a:p>
            <a:endParaRPr kumimoji="1" lang="en-US" altLang="ja-JP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002060"/>
                </a:solidFill>
              </a:rPr>
              <a:t> ＊</a:t>
            </a:r>
            <a:r>
              <a:rPr lang="ja-JP" altLang="en-US" sz="3500" dirty="0" smtClean="0">
                <a:solidFill>
                  <a:srgbClr val="002060"/>
                </a:solidFill>
              </a:rPr>
              <a:t>運営：世話人グループ　     企画・案内チラシ・ポスター作成</a:t>
            </a:r>
            <a:endParaRPr lang="en-US" altLang="ja-JP" sz="35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2060"/>
                </a:solidFill>
              </a:rPr>
              <a:t>　</a:t>
            </a:r>
            <a:r>
              <a:rPr lang="ja-JP" altLang="en-US" dirty="0" smtClean="0">
                <a:solidFill>
                  <a:srgbClr val="002060"/>
                </a:solidFill>
              </a:rPr>
              <a:t>　　　　　　　　　　　　　　　　　　　</a:t>
            </a:r>
            <a:r>
              <a:rPr lang="ja-JP" altLang="en-US" sz="3500" dirty="0" smtClean="0">
                <a:solidFill>
                  <a:srgbClr val="002060"/>
                </a:solidFill>
              </a:rPr>
              <a:t>     サロンの司会・進行</a:t>
            </a:r>
            <a:endParaRPr lang="en-US" altLang="ja-JP" sz="35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2060"/>
                </a:solidFill>
              </a:rPr>
              <a:t>　</a:t>
            </a:r>
            <a:r>
              <a:rPr lang="ja-JP" altLang="en-US" dirty="0" smtClean="0">
                <a:solidFill>
                  <a:srgbClr val="002060"/>
                </a:solidFill>
              </a:rPr>
              <a:t>　　　　　　　　　　　　　　　　　　　</a:t>
            </a:r>
            <a:r>
              <a:rPr lang="ja-JP" altLang="en-US" sz="3500" dirty="0" smtClean="0">
                <a:solidFill>
                  <a:srgbClr val="002060"/>
                </a:solidFill>
              </a:rPr>
              <a:t>     患者サロンだより作成</a:t>
            </a:r>
            <a:endParaRPr lang="en-US" altLang="ja-JP" sz="35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sz="3500" dirty="0" smtClean="0">
                <a:solidFill>
                  <a:srgbClr val="002060"/>
                </a:solidFill>
              </a:rPr>
              <a:t>  </a:t>
            </a:r>
            <a:r>
              <a:rPr lang="en-US" altLang="ja-JP" sz="3500" dirty="0" smtClean="0">
                <a:solidFill>
                  <a:srgbClr val="002060"/>
                </a:solidFill>
                <a:latin typeface="+mn-ea"/>
              </a:rPr>
              <a:t>*</a:t>
            </a:r>
            <a:r>
              <a:rPr lang="ja-JP" altLang="en-US" sz="3500" dirty="0" smtClean="0">
                <a:solidFill>
                  <a:srgbClr val="002060"/>
                </a:solidFill>
                <a:latin typeface="+mn-ea"/>
              </a:rPr>
              <a:t>病院の協力　　</a:t>
            </a:r>
            <a:r>
              <a:rPr lang="ja-JP" altLang="en-US" sz="3500" dirty="0" smtClean="0">
                <a:solidFill>
                  <a:srgbClr val="002060"/>
                </a:solidFill>
              </a:rPr>
              <a:t>　　　　　</a:t>
            </a:r>
            <a:r>
              <a:rPr lang="ja-JP" altLang="en-US" sz="3500" dirty="0">
                <a:solidFill>
                  <a:srgbClr val="002060"/>
                </a:solidFill>
              </a:rPr>
              <a:t> </a:t>
            </a:r>
            <a:r>
              <a:rPr lang="ja-JP" altLang="en-US" sz="3500" dirty="0" smtClean="0">
                <a:solidFill>
                  <a:srgbClr val="002060"/>
                </a:solidFill>
              </a:rPr>
              <a:t>     場所の提供・広報</a:t>
            </a:r>
            <a:r>
              <a:rPr lang="en-US" altLang="ja-JP" sz="3500" dirty="0" smtClean="0">
                <a:solidFill>
                  <a:srgbClr val="002060"/>
                </a:solidFill>
              </a:rPr>
              <a:t>/</a:t>
            </a:r>
            <a:r>
              <a:rPr lang="ja-JP" altLang="en-US" sz="3500" dirty="0" smtClean="0">
                <a:solidFill>
                  <a:srgbClr val="002060"/>
                </a:solidFill>
              </a:rPr>
              <a:t>勉強会支援</a:t>
            </a:r>
            <a:endParaRPr lang="en-US" altLang="ja-JP" sz="35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2060"/>
                </a:solidFill>
              </a:rPr>
              <a:t>　</a:t>
            </a:r>
            <a:r>
              <a:rPr lang="ja-JP" altLang="en-US" dirty="0" smtClean="0">
                <a:solidFill>
                  <a:srgbClr val="002060"/>
                </a:solidFill>
              </a:rPr>
              <a:t>　　　　　　　　　　　　　　　　　　　      </a:t>
            </a:r>
            <a:r>
              <a:rPr lang="ja-JP" altLang="en-US" sz="3500" dirty="0" smtClean="0">
                <a:solidFill>
                  <a:srgbClr val="002060"/>
                </a:solidFill>
              </a:rPr>
              <a:t>患者相談支援室相談員の支援</a:t>
            </a:r>
            <a:endParaRPr lang="en-US" altLang="ja-JP" sz="35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002060"/>
                </a:solidFill>
              </a:rPr>
              <a:t> </a:t>
            </a:r>
            <a:r>
              <a:rPr lang="ja-JP" altLang="en-US" sz="3500" dirty="0" smtClean="0">
                <a:solidFill>
                  <a:srgbClr val="002060"/>
                </a:solidFill>
              </a:rPr>
              <a:t>＊サロンの内容　　</a:t>
            </a:r>
            <a:r>
              <a:rPr lang="ja-JP" altLang="en-US" dirty="0" smtClean="0">
                <a:solidFill>
                  <a:srgbClr val="002060"/>
                </a:solidFill>
              </a:rPr>
              <a:t>　　　　　　   </a:t>
            </a:r>
            <a:r>
              <a:rPr lang="ja-JP" altLang="en-US" sz="3500" dirty="0" smtClean="0">
                <a:solidFill>
                  <a:srgbClr val="002060"/>
                </a:solidFill>
              </a:rPr>
              <a:t>座談会様式のフリートーク</a:t>
            </a:r>
            <a:endParaRPr lang="en-US" altLang="ja-JP" sz="35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2060"/>
                </a:solidFill>
              </a:rPr>
              <a:t>　</a:t>
            </a:r>
            <a:r>
              <a:rPr lang="ja-JP" altLang="en-US" dirty="0" smtClean="0">
                <a:solidFill>
                  <a:srgbClr val="002060"/>
                </a:solidFill>
              </a:rPr>
              <a:t>　　　　　　　　　　　　　　　　　　　      </a:t>
            </a:r>
            <a:r>
              <a:rPr lang="ja-JP" altLang="en-US" sz="3900" dirty="0" smtClean="0">
                <a:solidFill>
                  <a:srgbClr val="002060"/>
                </a:solidFill>
              </a:rPr>
              <a:t>勉強会・音楽会などのイベント　</a:t>
            </a:r>
            <a:endParaRPr lang="en-US" altLang="ja-JP" sz="39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2060"/>
                </a:solidFill>
              </a:rPr>
              <a:t>　</a:t>
            </a:r>
            <a:r>
              <a:rPr lang="ja-JP" altLang="en-US" dirty="0" smtClean="0">
                <a:solidFill>
                  <a:srgbClr val="002060"/>
                </a:solidFill>
              </a:rPr>
              <a:t>　　　　　　　　　　　　　　　　　 　　　　</a:t>
            </a:r>
            <a:r>
              <a:rPr lang="ja-JP" altLang="en-US" dirty="0">
                <a:solidFill>
                  <a:srgbClr val="002060"/>
                </a:solidFill>
              </a:rPr>
              <a:t>　</a:t>
            </a:r>
            <a:r>
              <a:rPr lang="ja-JP" altLang="en-US" dirty="0" smtClean="0">
                <a:solidFill>
                  <a:srgbClr val="002060"/>
                </a:solidFill>
              </a:rPr>
              <a:t>　</a:t>
            </a:r>
            <a:endParaRPr kumimoji="1" lang="ja-JP" altLang="en-US" dirty="0">
              <a:solidFill>
                <a:srgbClr val="00206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19150" y="1"/>
            <a:ext cx="10515600" cy="1767682"/>
          </a:xfrm>
        </p:spPr>
        <p:txBody>
          <a:bodyPr>
            <a:normAutofit fontScale="90000"/>
          </a:bodyPr>
          <a:lstStyle/>
          <a:p>
            <a:r>
              <a:rPr lang="ja-JP" altLang="en-US" sz="3200" b="1" dirty="0" smtClean="0">
                <a:solidFill>
                  <a:prstClr val="black"/>
                </a:solidFill>
              </a:rPr>
              <a:t>　　　　　　　　　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（５）</a:t>
            </a:r>
            <a:r>
              <a:rPr lang="ja-JP" altLang="en-US" b="1" dirty="0" smtClean="0">
                <a:solidFill>
                  <a:prstClr val="black"/>
                </a:solidFill>
              </a:rPr>
              <a:t>　　　　</a:t>
            </a:r>
            <a:r>
              <a:rPr lang="en-US" altLang="ja-JP" b="1" dirty="0" smtClean="0">
                <a:solidFill>
                  <a:prstClr val="black"/>
                </a:solidFill>
              </a:rPr>
              <a:t/>
            </a:r>
            <a:br>
              <a:rPr lang="en-US" altLang="ja-JP" b="1" dirty="0" smtClean="0">
                <a:solidFill>
                  <a:prstClr val="black"/>
                </a:solidFill>
              </a:rPr>
            </a:br>
            <a:r>
              <a:rPr lang="ja-JP" altLang="en-US" sz="3200" b="1" dirty="0">
                <a:solidFill>
                  <a:prstClr val="black"/>
                </a:solidFill>
              </a:rPr>
              <a:t>　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　　　　　　　　　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3600" b="1" dirty="0">
                <a:solidFill>
                  <a:prstClr val="black"/>
                </a:solidFill>
              </a:rPr>
              <a:t>千葉県がんセンターの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事例③</a:t>
            </a:r>
            <a:r>
              <a:rPr lang="en-US" altLang="ja-JP" sz="3600" b="1" dirty="0">
                <a:solidFill>
                  <a:prstClr val="black"/>
                </a:solidFill>
              </a:rPr>
              <a:t/>
            </a:r>
            <a:br>
              <a:rPr lang="en-US" altLang="ja-JP" sz="3600" b="1" dirty="0">
                <a:solidFill>
                  <a:prstClr val="black"/>
                </a:solidFill>
              </a:rPr>
            </a:br>
            <a:r>
              <a:rPr lang="ja-JP" altLang="en-US" sz="1800" b="1" dirty="0">
                <a:solidFill>
                  <a:prstClr val="black"/>
                </a:solidFill>
              </a:rPr>
              <a:t>　　　　　　　　　　　　　　　</a:t>
            </a:r>
            <a:r>
              <a:rPr lang="en-US" altLang="ja-JP" sz="1800" b="1" dirty="0">
                <a:solidFill>
                  <a:prstClr val="black"/>
                </a:solidFill>
              </a:rPr>
              <a:t/>
            </a:r>
            <a:br>
              <a:rPr lang="en-US" altLang="ja-JP" sz="1800" b="1" dirty="0">
                <a:solidFill>
                  <a:prstClr val="black"/>
                </a:solidFill>
              </a:rPr>
            </a:br>
            <a:endParaRPr kumimoji="1" lang="ja-JP" altLang="en-US" dirty="0"/>
          </a:p>
        </p:txBody>
      </p:sp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49" y="1171575"/>
            <a:ext cx="4543426" cy="5576889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334" y="1171575"/>
            <a:ext cx="3894441" cy="55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0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1402786" y="820253"/>
            <a:ext cx="9184154" cy="614130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3600" b="1" dirty="0">
                <a:solidFill>
                  <a:prstClr val="black"/>
                </a:solidFill>
              </a:rPr>
              <a:t> 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               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</a:t>
            </a:r>
            <a:r>
              <a:rPr lang="en-US" altLang="ja-JP" b="1" u="sng" dirty="0" smtClean="0">
                <a:solidFill>
                  <a:prstClr val="black"/>
                </a:solidFill>
              </a:rPr>
              <a:t>6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en-US" altLang="ja-JP" sz="2800" b="1" u="sng" dirty="0" smtClean="0">
                <a:solidFill>
                  <a:prstClr val="black"/>
                </a:solidFill>
              </a:rPr>
              <a:t>            </a:t>
            </a:r>
            <a:br>
              <a:rPr lang="en-US" altLang="ja-JP" sz="2800" b="1" u="sng" dirty="0" smtClean="0">
                <a:solidFill>
                  <a:prstClr val="black"/>
                </a:solidFill>
              </a:rPr>
            </a:br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                         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　　　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NPO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法人支えあう会「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α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」①</a:t>
            </a:r>
            <a:endParaRPr kumimoji="1" lang="ja-JP" altLang="en-US" sz="3600" b="1" dirty="0"/>
          </a:p>
        </p:txBody>
      </p:sp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680519" y="2014151"/>
            <a:ext cx="8106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全がん対象の幅広い支援団体：設立</a:t>
            </a:r>
            <a:r>
              <a:rPr kumimoji="1" lang="en-US" altLang="ja-JP" sz="2800" dirty="0" smtClean="0"/>
              <a:t>1994</a:t>
            </a:r>
            <a:r>
              <a:rPr kumimoji="1" lang="ja-JP" altLang="en-US" sz="2800" dirty="0" smtClean="0"/>
              <a:t>年・会員制</a:t>
            </a:r>
            <a:endParaRPr kumimoji="1" lang="ja-JP" altLang="en-US" sz="2800" dirty="0"/>
          </a:p>
        </p:txBody>
      </p:sp>
      <p:pic>
        <p:nvPicPr>
          <p:cNvPr id="8" name="図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43" y="3535262"/>
            <a:ext cx="9870440" cy="74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" y="4417376"/>
            <a:ext cx="12132310" cy="74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図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37" y="2805805"/>
            <a:ext cx="6919595" cy="7294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正方形/長方形 11"/>
          <p:cNvSpPr/>
          <p:nvPr/>
        </p:nvSpPr>
        <p:spPr>
          <a:xfrm>
            <a:off x="1680519" y="5419152"/>
            <a:ext cx="90797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 smtClean="0">
                <a:solidFill>
                  <a:srgbClr val="0070C0"/>
                </a:solidFill>
              </a:rPr>
              <a:t>＊最後</a:t>
            </a:r>
            <a:r>
              <a:rPr lang="ja-JP" altLang="en-US" sz="2800" b="1" dirty="0">
                <a:solidFill>
                  <a:srgbClr val="0070C0"/>
                </a:solidFill>
              </a:rPr>
              <a:t>まで</a:t>
            </a:r>
            <a:r>
              <a:rPr lang="ja-JP" altLang="en-US" sz="2800" b="1" u="sng" dirty="0">
                <a:solidFill>
                  <a:srgbClr val="0070C0"/>
                </a:solidFill>
              </a:rPr>
              <a:t>自分</a:t>
            </a:r>
            <a:r>
              <a:rPr lang="ja-JP" altLang="en-US" sz="2800" b="1" dirty="0">
                <a:solidFill>
                  <a:srgbClr val="0070C0"/>
                </a:solidFill>
              </a:rPr>
              <a:t>らしく生きることをめざし、 ともに支えあう会</a:t>
            </a:r>
            <a:endParaRPr lang="ja-JP" alt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hlinkClick r:id="rId2"/>
          </p:cNvPr>
          <p:cNvPicPr/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5718" y="1862297"/>
            <a:ext cx="6472572" cy="5472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18295" y="287497"/>
            <a:ext cx="9864030" cy="1470025"/>
          </a:xfrm>
          <a:ln w="76200"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ja-JP" altLang="en-US" sz="4000" b="1" u="sng" dirty="0">
                <a:solidFill>
                  <a:srgbClr val="002060"/>
                </a:solidFill>
              </a:rPr>
              <a:t>最近の患者団体・患者会・サロンのいろいろ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68732" y="3030151"/>
            <a:ext cx="9363156" cy="3644900"/>
          </a:xfrm>
        </p:spPr>
        <p:txBody>
          <a:bodyPr>
            <a:normAutofit fontScale="55000" lnSpcReduction="20000"/>
          </a:bodyPr>
          <a:lstStyle/>
          <a:p>
            <a:endParaRPr lang="en-US" altLang="ja-JP" sz="2800" b="1" dirty="0">
              <a:solidFill>
                <a:schemeClr val="tx1"/>
              </a:solidFill>
            </a:endParaRPr>
          </a:p>
          <a:p>
            <a:r>
              <a:rPr lang="ja-JP" altLang="en-US" sz="5800" b="1" u="sng" dirty="0">
                <a:solidFill>
                  <a:schemeClr val="tx1"/>
                </a:solidFill>
                <a:latin typeface="+mn-ea"/>
              </a:rPr>
              <a:t>一般社団法人全国がん患者団体連合会　　発足</a:t>
            </a:r>
            <a:endParaRPr lang="en-US" altLang="ja-JP" sz="5800" b="1" u="sng" dirty="0">
              <a:solidFill>
                <a:schemeClr val="tx1"/>
              </a:solidFill>
              <a:latin typeface="+mn-ea"/>
            </a:endParaRPr>
          </a:p>
          <a:p>
            <a:endParaRPr lang="en-US" altLang="ja-JP" sz="5800" b="1" u="sng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5800" b="1" u="sng" dirty="0">
                <a:solidFill>
                  <a:schemeClr val="tx1"/>
                </a:solidFill>
                <a:latin typeface="+mn-ea"/>
              </a:rPr>
              <a:t>がん診療連携拠点病院に於けるがん患者サロン</a:t>
            </a:r>
            <a:endParaRPr lang="en-US" altLang="ja-JP" sz="5800" b="1" u="sng" dirty="0">
              <a:solidFill>
                <a:schemeClr val="tx1"/>
              </a:solidFill>
              <a:latin typeface="+mn-ea"/>
            </a:endParaRPr>
          </a:p>
          <a:p>
            <a:endParaRPr lang="en-US" altLang="ja-JP" sz="5100" b="1" u="sng" dirty="0">
              <a:solidFill>
                <a:schemeClr val="tx1"/>
              </a:solidFill>
              <a:latin typeface="+mn-ea"/>
            </a:endParaRPr>
          </a:p>
          <a:p>
            <a:r>
              <a:rPr lang="ja-JP" altLang="en-US" sz="5800" b="1" u="sng" dirty="0">
                <a:solidFill>
                  <a:schemeClr val="tx1"/>
                </a:solidFill>
                <a:latin typeface="+mn-ea"/>
              </a:rPr>
              <a:t>血液腫瘍患者会・サロンの事例</a:t>
            </a:r>
            <a:endParaRPr lang="en-US" altLang="ja-JP" sz="5800" b="1" u="sng" dirty="0">
              <a:solidFill>
                <a:schemeClr val="tx1"/>
              </a:solidFill>
              <a:latin typeface="+mn-ea"/>
            </a:endParaRPr>
          </a:p>
          <a:p>
            <a:endParaRPr lang="en-US" altLang="ja-JP" sz="5800" b="1" u="sng" dirty="0">
              <a:solidFill>
                <a:schemeClr val="tx1"/>
              </a:solidFill>
              <a:latin typeface="+mn-ea"/>
            </a:endParaRPr>
          </a:p>
          <a:p>
            <a:pPr algn="l"/>
            <a:r>
              <a:rPr lang="ja-JP" altLang="en-US" sz="4600" b="1" dirty="0">
                <a:solidFill>
                  <a:schemeClr val="tx1"/>
                </a:solidFill>
                <a:latin typeface="+mn-ea"/>
              </a:rPr>
              <a:t>　　　　　　　　　　</a:t>
            </a:r>
            <a:r>
              <a:rPr lang="ja-JP" altLang="en-US" sz="4600" b="1" dirty="0" smtClean="0">
                <a:solidFill>
                  <a:schemeClr val="tx1"/>
                </a:solidFill>
                <a:latin typeface="+mn-ea"/>
              </a:rPr>
              <a:t>　　　　</a:t>
            </a:r>
            <a:r>
              <a:rPr lang="en-US" altLang="ja-JP" sz="5800" b="1" u="sng" dirty="0" err="1" smtClean="0">
                <a:solidFill>
                  <a:schemeClr val="tx1"/>
                </a:solidFill>
                <a:latin typeface="+mn-ea"/>
              </a:rPr>
              <a:t>HosPAC</a:t>
            </a:r>
            <a:r>
              <a:rPr lang="ja-JP" altLang="en-US" sz="5800" b="1" u="sng" dirty="0">
                <a:solidFill>
                  <a:schemeClr val="tx1"/>
                </a:solidFill>
                <a:latin typeface="+mn-ea"/>
              </a:rPr>
              <a:t>ー</a:t>
            </a:r>
            <a:r>
              <a:rPr lang="en-US" altLang="ja-JP" sz="5800" b="1" u="sng" dirty="0">
                <a:solidFill>
                  <a:schemeClr val="tx1"/>
                </a:solidFill>
                <a:latin typeface="+mn-ea"/>
              </a:rPr>
              <a:t>HP</a:t>
            </a:r>
            <a:r>
              <a:rPr lang="ja-JP" altLang="en-US" sz="5800" b="1" u="sng" dirty="0">
                <a:solidFill>
                  <a:schemeClr val="tx1"/>
                </a:solidFill>
                <a:latin typeface="+mn-ea"/>
              </a:rPr>
              <a:t>の見方</a:t>
            </a:r>
            <a:endParaRPr lang="en-US" altLang="ja-JP" sz="5800" b="1" u="sng" dirty="0">
              <a:solidFill>
                <a:schemeClr val="tx1"/>
              </a:solidFill>
              <a:latin typeface="+mn-ea"/>
            </a:endParaRPr>
          </a:p>
          <a:p>
            <a:endParaRPr lang="ja-JP" altLang="en-US" sz="3800" dirty="0"/>
          </a:p>
        </p:txBody>
      </p:sp>
      <p:pic>
        <p:nvPicPr>
          <p:cNvPr id="4" name="図 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2074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8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37429"/>
            <a:ext cx="704850" cy="9334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2357"/>
            <a:ext cx="10329729" cy="6860201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3600" b="1" dirty="0">
                <a:solidFill>
                  <a:prstClr val="black"/>
                </a:solidFill>
              </a:rPr>
              <a:t> 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               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（７）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en-US" altLang="ja-JP" sz="2800" b="1" u="sng" dirty="0" smtClean="0">
                <a:solidFill>
                  <a:prstClr val="black"/>
                </a:solidFill>
              </a:rPr>
              <a:t>            </a:t>
            </a:r>
            <a:br>
              <a:rPr lang="en-US" altLang="ja-JP" sz="2800" b="1" u="sng" dirty="0" smtClean="0">
                <a:solidFill>
                  <a:prstClr val="black"/>
                </a:solidFill>
              </a:rPr>
            </a:br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                         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　　　　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NPO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法人支えあう会「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α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」②</a:t>
            </a:r>
            <a:endParaRPr kumimoji="1" lang="ja-JP" altLang="en-US" sz="3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62259" y="2496355"/>
            <a:ext cx="3103809" cy="45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8" name="テキスト ボックス 7">
            <a:hlinkClick r:id="rId5" action="ppaction://hlinksldjump"/>
          </p:cNvPr>
          <p:cNvSpPr txBox="1"/>
          <p:nvPr/>
        </p:nvSpPr>
        <p:spPr>
          <a:xfrm>
            <a:off x="1629610" y="3220848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＊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定例会：情報交換会・勉強会・親睦会　　　月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1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回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9611" y="3952515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＊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「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α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」サロン・・・部位別＆</a:t>
            </a:r>
            <a:r>
              <a:rPr kumimoji="1" lang="ja-JP" altLang="en-US" sz="2800" b="1" dirty="0" smtClean="0">
                <a:solidFill>
                  <a:srgbClr val="0070C0"/>
                </a:solidFill>
                <a:hlinkClick r:id="rId6" action="ppaction://hlinksldjump"/>
              </a:rPr>
              <a:t>フリーサロン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　　　　月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2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回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29611" y="4628135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＊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会報「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α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」発行・・・医療</a:t>
            </a:r>
            <a:r>
              <a:rPr kumimoji="1" lang="ja-JP" altLang="en-US" sz="2800" b="1" dirty="0" smtClean="0">
                <a:solidFill>
                  <a:srgbClr val="0070C0"/>
                </a:solidFill>
                <a:hlinkClick r:id="rId7" action="ppaction://hlinksldjump"/>
              </a:rPr>
              <a:t>情報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　　　　　　　　　　年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4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回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29611" y="5359802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＊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イベント・・・気功</a:t>
            </a:r>
            <a:r>
              <a:rPr kumimoji="1" lang="ja-JP" altLang="en-US" sz="2800" b="1" dirty="0" smtClean="0">
                <a:solidFill>
                  <a:srgbClr val="0070C0"/>
                </a:solidFill>
                <a:hlinkClick r:id="rId8" action="ppaction://hlinksldjump"/>
              </a:rPr>
              <a:t>教室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・お茶会・</a:t>
            </a:r>
            <a:r>
              <a:rPr kumimoji="1" lang="en-US" altLang="ja-JP" sz="2800" b="1" dirty="0" smtClean="0">
                <a:solidFill>
                  <a:srgbClr val="0070C0"/>
                </a:solidFill>
              </a:rPr>
              <a:t>RFL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3222" y="2473776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＊</a:t>
            </a:r>
            <a:r>
              <a:rPr kumimoji="1" lang="ja-JP" altLang="en-US" sz="2800" b="1" dirty="0" smtClean="0">
                <a:solidFill>
                  <a:srgbClr val="0070C0"/>
                </a:solidFill>
              </a:rPr>
              <a:t>調査活動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・講師派遣・体験発表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175" y="47625"/>
            <a:ext cx="7105650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8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50" y="5937429"/>
            <a:ext cx="704850" cy="9334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357"/>
            <a:ext cx="10329729" cy="6860201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3600" b="1" dirty="0">
                <a:solidFill>
                  <a:prstClr val="black"/>
                </a:solidFill>
              </a:rPr>
              <a:t> 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               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（７）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en-US" altLang="ja-JP" sz="2800" b="1" u="sng" dirty="0" smtClean="0">
                <a:solidFill>
                  <a:prstClr val="black"/>
                </a:solidFill>
              </a:rPr>
              <a:t>            </a:t>
            </a:r>
            <a:br>
              <a:rPr lang="en-US" altLang="ja-JP" sz="2800" b="1" u="sng" dirty="0" smtClean="0">
                <a:solidFill>
                  <a:prstClr val="black"/>
                </a:solidFill>
              </a:rPr>
            </a:br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                         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　　　　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NPO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法人支えあう会「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α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」②</a:t>
            </a:r>
            <a:endParaRPr kumimoji="1" lang="ja-JP" altLang="en-US" sz="3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62259" y="2496355"/>
            <a:ext cx="3103809" cy="45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hlinkClick r:id="rId4" action="ppaction://hlinksldjump"/>
          </p:cNvPr>
          <p:cNvSpPr txBox="1"/>
          <p:nvPr/>
        </p:nvSpPr>
        <p:spPr>
          <a:xfrm>
            <a:off x="1629610" y="3220848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定例会：情報交換会・勉強会・親睦会　　　月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1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>
            <a:hlinkClick r:id="rId5" action="ppaction://hlinksldjump"/>
          </p:cNvPr>
          <p:cNvSpPr txBox="1"/>
          <p:nvPr/>
        </p:nvSpPr>
        <p:spPr>
          <a:xfrm>
            <a:off x="1629611" y="3952515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「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」サロン・・・部位別＆</a:t>
            </a:r>
            <a:r>
              <a:rPr lang="ja-JP" altLang="en-US" sz="2800" b="1" dirty="0" smtClean="0">
                <a:solidFill>
                  <a:srgbClr val="0070C0"/>
                </a:solidFill>
                <a:hlinkClick r:id="rId5" action="ppaction://hlinksldjump"/>
              </a:rPr>
              <a:t>フリーサロン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　　　　月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2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29611" y="4628135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会報「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」発行・・・医療</a:t>
            </a:r>
            <a:r>
              <a:rPr lang="ja-JP" altLang="en-US" sz="2800" b="1" dirty="0" smtClean="0">
                <a:solidFill>
                  <a:srgbClr val="0070C0"/>
                </a:solidFill>
                <a:hlinkClick r:id="rId6" action="ppaction://hlinksldjump"/>
              </a:rPr>
              <a:t>情報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　　　　　　　　　　年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4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29611" y="5359802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イベント・・・気功</a:t>
            </a:r>
            <a:r>
              <a:rPr lang="ja-JP" altLang="en-US" sz="2800" b="1" dirty="0" smtClean="0">
                <a:solidFill>
                  <a:srgbClr val="0070C0"/>
                </a:solidFill>
                <a:hlinkClick r:id="rId7" action="ppaction://hlinksldjump"/>
              </a:rPr>
              <a:t>教室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・お茶会・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RFL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3222" y="2473776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調査活動・講師派遣・体験発表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97" y="282388"/>
            <a:ext cx="8862208" cy="6239436"/>
          </a:xfrm>
          <a:prstGeom prst="rect">
            <a:avLst/>
          </a:prstGeom>
        </p:spPr>
      </p:pic>
      <p:pic>
        <p:nvPicPr>
          <p:cNvPr id="5" name="図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50" y="5937429"/>
            <a:ext cx="704850" cy="9334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357"/>
            <a:ext cx="10329729" cy="6860201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3600" b="1" dirty="0">
                <a:solidFill>
                  <a:prstClr val="black"/>
                </a:solidFill>
              </a:rPr>
              <a:t> 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               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（７）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en-US" altLang="ja-JP" sz="2800" b="1" u="sng" dirty="0" smtClean="0">
                <a:solidFill>
                  <a:prstClr val="black"/>
                </a:solidFill>
              </a:rPr>
              <a:t>            </a:t>
            </a:r>
            <a:br>
              <a:rPr lang="en-US" altLang="ja-JP" sz="2800" b="1" u="sng" dirty="0" smtClean="0">
                <a:solidFill>
                  <a:prstClr val="black"/>
                </a:solidFill>
              </a:rPr>
            </a:br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                         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　　　　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NPO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法人支えあう会「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α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」②</a:t>
            </a:r>
            <a:endParaRPr kumimoji="1" lang="ja-JP" altLang="en-US" sz="3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62259" y="2496355"/>
            <a:ext cx="3103809" cy="45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hlinkClick r:id="rId4" action="ppaction://hlinksldjump"/>
          </p:cNvPr>
          <p:cNvSpPr txBox="1"/>
          <p:nvPr/>
        </p:nvSpPr>
        <p:spPr>
          <a:xfrm>
            <a:off x="1629610" y="3220848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定例会：情報交換会・勉強会・親睦会　　　月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1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9611" y="3952515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「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」サロン・・・部位別＆</a:t>
            </a:r>
            <a:r>
              <a:rPr lang="ja-JP" altLang="en-US" sz="2800" b="1" dirty="0" smtClean="0">
                <a:solidFill>
                  <a:srgbClr val="0070C0"/>
                </a:solidFill>
                <a:hlinkClick r:id="rId5" action="ppaction://hlinksldjump"/>
              </a:rPr>
              <a:t>フリーサロン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　　　　月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2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hlinkClick r:id="rId6" action="ppaction://hlinksldjump"/>
          </p:cNvPr>
          <p:cNvSpPr txBox="1"/>
          <p:nvPr/>
        </p:nvSpPr>
        <p:spPr>
          <a:xfrm>
            <a:off x="1629611" y="4628135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会報「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」発行・・・医療</a:t>
            </a:r>
            <a:r>
              <a:rPr lang="ja-JP" altLang="en-US" sz="2800" b="1" dirty="0" smtClean="0">
                <a:solidFill>
                  <a:srgbClr val="0070C0"/>
                </a:solidFill>
                <a:hlinkClick r:id="rId6" action="ppaction://hlinksldjump"/>
              </a:rPr>
              <a:t>情報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　　　　　　　　　　年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4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29611" y="5359802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イベント・・・気功</a:t>
            </a:r>
            <a:r>
              <a:rPr lang="ja-JP" altLang="en-US" sz="2800" b="1" dirty="0" smtClean="0">
                <a:solidFill>
                  <a:srgbClr val="0070C0"/>
                </a:solidFill>
                <a:hlinkClick r:id="rId7" action="ppaction://hlinksldjump"/>
              </a:rPr>
              <a:t>教室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・お茶会・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RFL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3222" y="2473776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調査活動・講師派遣・体験発表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1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2785">
            <a:off x="7668422" y="1243343"/>
            <a:ext cx="3531718" cy="513682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52" y="716770"/>
            <a:ext cx="3494441" cy="498626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4609">
            <a:off x="728461" y="1237158"/>
            <a:ext cx="3444375" cy="509984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6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50" y="5937429"/>
            <a:ext cx="704850" cy="9334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357"/>
            <a:ext cx="10329729" cy="6860201"/>
          </a:xfrm>
          <a:prstGeom prst="rect">
            <a:avLst/>
          </a:prstGeom>
        </p:spPr>
      </p:pic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ja-JP" altLang="en-US" sz="3600" b="1" dirty="0">
                <a:solidFill>
                  <a:prstClr val="black"/>
                </a:solidFill>
              </a:rPr>
              <a:t> 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               </a:t>
            </a:r>
            <a:r>
              <a:rPr lang="ja-JP" altLang="en-US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b="1" u="sng" dirty="0">
                <a:solidFill>
                  <a:prstClr val="black"/>
                </a:solidFill>
              </a:rPr>
              <a:t>サロン：千葉県の事例</a:t>
            </a:r>
            <a:r>
              <a:rPr lang="ja-JP" altLang="en-US" b="1" u="sng" dirty="0" smtClean="0">
                <a:solidFill>
                  <a:prstClr val="black"/>
                </a:solidFill>
              </a:rPr>
              <a:t>（７）</a:t>
            </a:r>
            <a:r>
              <a:rPr lang="en-US" altLang="ja-JP" b="1" u="sng" dirty="0">
                <a:solidFill>
                  <a:prstClr val="black"/>
                </a:solidFill>
              </a:rPr>
              <a:t/>
            </a:r>
            <a:br>
              <a:rPr lang="en-US" altLang="ja-JP" b="1" u="sng" dirty="0">
                <a:solidFill>
                  <a:prstClr val="black"/>
                </a:solidFill>
              </a:rPr>
            </a:br>
            <a:r>
              <a:rPr lang="en-US" altLang="ja-JP" sz="2800" b="1" u="sng" dirty="0" smtClean="0">
                <a:solidFill>
                  <a:prstClr val="black"/>
                </a:solidFill>
              </a:rPr>
              <a:t>            </a:t>
            </a:r>
            <a:br>
              <a:rPr lang="en-US" altLang="ja-JP" sz="2800" b="1" u="sng" dirty="0" smtClean="0">
                <a:solidFill>
                  <a:prstClr val="black"/>
                </a:solidFill>
              </a:rPr>
            </a:br>
            <a:r>
              <a:rPr lang="en-US" altLang="ja-JP" sz="2800" b="1" dirty="0">
                <a:solidFill>
                  <a:prstClr val="black"/>
                </a:solidFill>
              </a:rPr>
              <a:t> 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                         </a:t>
            </a:r>
            <a:r>
              <a:rPr lang="ja-JP" altLang="en-US" sz="2800" b="1" dirty="0" smtClean="0">
                <a:solidFill>
                  <a:prstClr val="black"/>
                </a:solidFill>
              </a:rPr>
              <a:t>　　　　</a:t>
            </a:r>
            <a:r>
              <a:rPr lang="en-US" altLang="ja-JP" sz="2800" b="1" dirty="0" smtClean="0">
                <a:solidFill>
                  <a:prstClr val="black"/>
                </a:solidFill>
              </a:rPr>
              <a:t> 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NPO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法人支えあう会「</a:t>
            </a:r>
            <a:r>
              <a:rPr lang="en-US" altLang="ja-JP" sz="3600" b="1" dirty="0" smtClean="0">
                <a:solidFill>
                  <a:prstClr val="black"/>
                </a:solidFill>
              </a:rPr>
              <a:t>α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」②</a:t>
            </a:r>
            <a:endParaRPr kumimoji="1" lang="ja-JP" altLang="en-US" sz="3600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62259" y="2496355"/>
            <a:ext cx="3103809" cy="45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hlinkClick r:id="rId4" action="ppaction://hlinksldjump"/>
          </p:cNvPr>
          <p:cNvSpPr txBox="1"/>
          <p:nvPr/>
        </p:nvSpPr>
        <p:spPr>
          <a:xfrm>
            <a:off x="1629610" y="3220848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定例会：情報交換会・勉強会・親睦会　　　月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1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629611" y="3952515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「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」サロン・・・部位別＆</a:t>
            </a:r>
            <a:r>
              <a:rPr lang="ja-JP" altLang="en-US" sz="2800" b="1" dirty="0" smtClean="0">
                <a:solidFill>
                  <a:srgbClr val="0070C0"/>
                </a:solidFill>
                <a:hlinkClick r:id="rId5" action="ppaction://hlinksldjump"/>
              </a:rPr>
              <a:t>フリーサロン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　　　　月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2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29611" y="4628135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会報「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」発行・・・医療</a:t>
            </a:r>
            <a:r>
              <a:rPr lang="ja-JP" altLang="en-US" sz="2800" b="1" dirty="0" smtClean="0">
                <a:solidFill>
                  <a:srgbClr val="0070C0"/>
                </a:solidFill>
                <a:hlinkClick r:id="rId6" action="ppaction://hlinksldjump"/>
              </a:rPr>
              <a:t>情報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　　　　　　　　　　年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4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回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>
            <a:hlinkClick r:id="rId7" action="ppaction://hlinksldjump"/>
          </p:cNvPr>
          <p:cNvSpPr txBox="1"/>
          <p:nvPr/>
        </p:nvSpPr>
        <p:spPr>
          <a:xfrm>
            <a:off x="1629611" y="5359802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イベント・・・気功</a:t>
            </a:r>
            <a:r>
              <a:rPr lang="ja-JP" altLang="en-US" sz="2800" b="1" dirty="0" smtClean="0">
                <a:solidFill>
                  <a:srgbClr val="0070C0"/>
                </a:solidFill>
                <a:hlinkClick r:id="rId7" action="ppaction://hlinksldjump"/>
              </a:rPr>
              <a:t>教室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・お茶会・</a:t>
            </a:r>
            <a:r>
              <a:rPr lang="en-US" altLang="ja-JP" sz="2800" b="1" dirty="0" smtClean="0">
                <a:solidFill>
                  <a:srgbClr val="0070C0"/>
                </a:solidFill>
              </a:rPr>
              <a:t>RFL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3222" y="2473776"/>
            <a:ext cx="893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prstClr val="black"/>
                </a:solidFill>
              </a:rPr>
              <a:t>＊</a:t>
            </a:r>
            <a:r>
              <a:rPr lang="ja-JP" altLang="en-US" sz="2800" b="1" dirty="0" smtClean="0">
                <a:solidFill>
                  <a:srgbClr val="0070C0"/>
                </a:solidFill>
              </a:rPr>
              <a:t>調査活動・講師派遣・体験発表</a:t>
            </a:r>
            <a:endParaRPr lang="ja-JP" alt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4 19 2013\2012-09-02大集合\IMG_2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2273" b="31587"/>
          <a:stretch>
            <a:fillRect/>
          </a:stretch>
        </p:blipFill>
        <p:spPr>
          <a:xfrm>
            <a:off x="143250" y="322587"/>
            <a:ext cx="6241898" cy="2027156"/>
          </a:xfrm>
          <a:prstGeom prst="rect">
            <a:avLst/>
          </a:prstGeom>
          <a:noFill/>
        </p:spPr>
      </p:pic>
      <p:pic>
        <p:nvPicPr>
          <p:cNvPr id="5" name="Picture 7" descr="E:\4 19 2013\2012_09_15RFL1日目\IMG_2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" t="15356" r="19675" b="13382"/>
          <a:stretch>
            <a:fillRect/>
          </a:stretch>
        </p:blipFill>
        <p:spPr bwMode="auto">
          <a:xfrm>
            <a:off x="143250" y="2975256"/>
            <a:ext cx="6241897" cy="38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角丸四角形 5"/>
          <p:cNvSpPr/>
          <p:nvPr/>
        </p:nvSpPr>
        <p:spPr bwMode="auto">
          <a:xfrm>
            <a:off x="1496143" y="3374269"/>
            <a:ext cx="3536109" cy="432049"/>
          </a:xfrm>
          <a:prstGeom prst="roundRect">
            <a:avLst/>
          </a:prstGeom>
          <a:solidFill>
            <a:srgbClr val="99FF66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/>
                <a:ea typeface="HG丸ｺﾞｼｯｸM-PRO"/>
              </a:rPr>
              <a:t>リレーフォーライフ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/>
                <a:ea typeface="HG丸ｺﾞｼｯｸM-PRO"/>
              </a:rPr>
              <a:t>in</a:t>
            </a:r>
            <a:r>
              <a:rPr kumimoji="0" lang="ja-JP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/>
                <a:ea typeface="HG丸ｺﾞｼｯｸM-PRO"/>
              </a:rPr>
              <a:t>千葉</a:t>
            </a:r>
          </a:p>
        </p:txBody>
      </p:sp>
      <p:pic>
        <p:nvPicPr>
          <p:cNvPr id="7" name="Picture 2" descr="E:\4 19 2013\2012-09-02大集合\IMG_2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7" t="23866" r="30009" b="15675"/>
          <a:stretch>
            <a:fillRect/>
          </a:stretch>
        </p:blipFill>
        <p:spPr>
          <a:xfrm>
            <a:off x="6561329" y="268942"/>
            <a:ext cx="4160708" cy="3161736"/>
          </a:xfrm>
          <a:prstGeom prst="rect">
            <a:avLst/>
          </a:prstGeom>
          <a:noFill/>
        </p:spPr>
      </p:pic>
      <p:pic>
        <p:nvPicPr>
          <p:cNvPr id="8" name="Picture 4" descr="E:\4 19 2013\2012-09-02大集合\IMG_24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8" r="23589"/>
          <a:stretch>
            <a:fillRect/>
          </a:stretch>
        </p:blipFill>
        <p:spPr bwMode="auto">
          <a:xfrm>
            <a:off x="6561329" y="3590294"/>
            <a:ext cx="4169424" cy="326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35923"/>
            <a:ext cx="10515600" cy="1421027"/>
          </a:xfrm>
        </p:spPr>
        <p:txBody>
          <a:bodyPr>
            <a:normAutofit/>
          </a:bodyPr>
          <a:lstStyle/>
          <a:p>
            <a:r>
              <a:rPr lang="ja-JP" altLang="en-US" sz="2600" b="1" dirty="0" smtClean="0">
                <a:solidFill>
                  <a:prstClr val="black"/>
                </a:solidFill>
              </a:rPr>
              <a:t>　　　　　　</a:t>
            </a:r>
            <a:r>
              <a:rPr lang="ja-JP" altLang="en-US" sz="2600" b="1" dirty="0">
                <a:solidFill>
                  <a:prstClr val="black"/>
                </a:solidFill>
              </a:rPr>
              <a:t>　</a:t>
            </a:r>
            <a:r>
              <a:rPr lang="ja-JP" altLang="en-US" sz="4000" b="1" u="sng" dirty="0">
                <a:solidFill>
                  <a:prstClr val="black"/>
                </a:solidFill>
              </a:rPr>
              <a:t>患者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サロンの活動事例（井田病院１）</a:t>
            </a:r>
            <a:r>
              <a:rPr lang="en-US" altLang="ja-JP" sz="4000" b="1" u="sng" dirty="0">
                <a:solidFill>
                  <a:prstClr val="black"/>
                </a:solidFill>
              </a:rPr>
              <a:t/>
            </a:r>
            <a:br>
              <a:rPr lang="en-US" altLang="ja-JP" sz="4000" b="1" u="sng" dirty="0">
                <a:solidFill>
                  <a:prstClr val="black"/>
                </a:solidFill>
              </a:rPr>
            </a:br>
            <a:r>
              <a:rPr lang="ja-JP" altLang="en-US" sz="1800" b="1" dirty="0">
                <a:solidFill>
                  <a:prstClr val="black"/>
                </a:solidFill>
              </a:rPr>
              <a:t>　　　　　　　　　　　　　　　　　　　　　　　　　　　　　　</a:t>
            </a:r>
            <a:r>
              <a:rPr lang="ja-JP" altLang="en-US" sz="2400" b="1" dirty="0">
                <a:solidFill>
                  <a:prstClr val="black"/>
                </a:solidFill>
              </a:rPr>
              <a:t>　　　　　　　　　　　　　　　</a:t>
            </a:r>
            <a:endParaRPr kumimoji="1" lang="ja-JP" altLang="en-US" dirty="0"/>
          </a:p>
        </p:txBody>
      </p:sp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800" y="5924550"/>
            <a:ext cx="704850" cy="933450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76" y="1223319"/>
            <a:ext cx="4824824" cy="5474043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5"/>
          <a:stretch>
            <a:fillRect/>
          </a:stretch>
        </p:blipFill>
        <p:spPr>
          <a:xfrm>
            <a:off x="6954726" y="1556950"/>
            <a:ext cx="4116928" cy="51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74124" y="0"/>
            <a:ext cx="10515600" cy="1460500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</a:rPr>
              <a:t>　　　　　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sz="4000" b="1" u="sng" dirty="0">
                <a:solidFill>
                  <a:prstClr val="black"/>
                </a:solidFill>
              </a:rPr>
              <a:t>サロンの活動事例（井田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病院２）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460499"/>
            <a:ext cx="10515600" cy="521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 smtClean="0"/>
              <a:t>【</a:t>
            </a:r>
            <a:r>
              <a:rPr kumimoji="1" lang="ja-JP" altLang="en-US" dirty="0" smtClean="0"/>
              <a:t>ほっとサロンいだ</a:t>
            </a:r>
            <a:r>
              <a:rPr kumimoji="1" lang="en-US" altLang="ja-JP" dirty="0" smtClean="0"/>
              <a:t>】</a:t>
            </a:r>
            <a:r>
              <a:rPr kumimoji="1" lang="ja-JP" altLang="en-US" dirty="0" smtClean="0"/>
              <a:t>　</a:t>
            </a:r>
            <a:endParaRPr kumimoji="1" lang="en-US" altLang="ja-JP" dirty="0" smtClean="0"/>
          </a:p>
          <a:p>
            <a:r>
              <a:rPr kumimoji="1" lang="ja-JP" altLang="en-US" dirty="0" smtClean="0"/>
              <a:t>運営の思想</a:t>
            </a:r>
            <a:r>
              <a:rPr lang="ja-JP" altLang="en-US" dirty="0" smtClean="0"/>
              <a:t>・・</a:t>
            </a:r>
            <a:r>
              <a:rPr lang="ja-JP" altLang="en-US" dirty="0"/>
              <a:t>・・マギーズ・キャンサー・ケアリングセンター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　　　</a:t>
            </a:r>
            <a:r>
              <a:rPr lang="ja-JP" altLang="en-US" dirty="0"/>
              <a:t>「病院の中にあり、病院の中ではない場所」</a:t>
            </a:r>
            <a:br>
              <a:rPr lang="ja-JP" altLang="en-US" dirty="0"/>
            </a:br>
            <a:r>
              <a:rPr lang="ja-JP" altLang="en-US" dirty="0" smtClean="0"/>
              <a:t>　　　「</a:t>
            </a:r>
            <a:r>
              <a:rPr lang="ja-JP" altLang="en-US" dirty="0"/>
              <a:t>自分の生きる力を取り戻すための場所」</a:t>
            </a:r>
            <a:br>
              <a:rPr lang="ja-JP" altLang="en-US" dirty="0"/>
            </a:br>
            <a:r>
              <a:rPr lang="ja-JP" altLang="en-US" dirty="0" smtClean="0"/>
              <a:t>　　　「</a:t>
            </a:r>
            <a:r>
              <a:rPr lang="ja-JP" altLang="en-US" dirty="0"/>
              <a:t>とりあえずここにくれば、探していたものが見つかる場所</a:t>
            </a:r>
            <a:r>
              <a:rPr lang="ja-JP" altLang="en-US" dirty="0" smtClean="0"/>
              <a:t>」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 smtClean="0"/>
              <a:t>　　　　＊広い眺望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＊心地よい音楽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＊癒される香り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＊親しみ</a:t>
            </a:r>
            <a:r>
              <a:rPr lang="ja-JP" altLang="en-US" dirty="0"/>
              <a:t>の持てる</a:t>
            </a:r>
            <a:r>
              <a:rPr lang="ja-JP" altLang="en-US" dirty="0" smtClean="0"/>
              <a:t>調度品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sz="1100" dirty="0" smtClean="0"/>
              <a:t>●</a:t>
            </a:r>
            <a:r>
              <a:rPr lang="ja-JP" altLang="en-US" dirty="0" smtClean="0"/>
              <a:t>図書館</a:t>
            </a:r>
            <a:r>
              <a:rPr lang="ja-JP" altLang="en-US" dirty="0"/>
              <a:t>でもあり、美術館でもあり、もうひとつの自宅のような</a:t>
            </a:r>
            <a:r>
              <a:rPr lang="ja-JP" altLang="en-US" dirty="0" smtClean="0"/>
              <a:t>空間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5937802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38100" y="0"/>
            <a:ext cx="12230100" cy="1131888"/>
          </a:xfrm>
        </p:spPr>
        <p:txBody>
          <a:bodyPr>
            <a:noAutofit/>
          </a:bodyPr>
          <a:lstStyle/>
          <a:p>
            <a:r>
              <a:rPr lang="ja-JP" altLang="en-US" sz="4000" b="1" u="sng" dirty="0"/>
              <a:t>一般社団法人全国がん患者団体連合会　</a:t>
            </a:r>
            <a:r>
              <a:rPr lang="en-US" altLang="ja-JP" sz="4000" b="1" u="sng" dirty="0"/>
              <a:t>2015/5 </a:t>
            </a:r>
            <a:r>
              <a:rPr lang="ja-JP" altLang="en-US" sz="4000" b="1" u="sng" dirty="0"/>
              <a:t>発足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71096" y="4877003"/>
            <a:ext cx="11611707" cy="1512168"/>
          </a:xfrm>
        </p:spPr>
        <p:txBody>
          <a:bodyPr>
            <a:noAutofit/>
          </a:bodyPr>
          <a:lstStyle/>
          <a:p>
            <a:r>
              <a:rPr lang="ja-JP" altLang="en-US" b="1" dirty="0">
                <a:latin typeface="+mn-ea"/>
              </a:rPr>
              <a:t>各地のがん患者団体の情報・経験の共有による活動の向上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各団体の取り組みを尊重しつつ、共通事項への連携活動</a:t>
            </a:r>
            <a:endParaRPr lang="en-US" altLang="ja-JP" b="1" dirty="0">
              <a:latin typeface="+mn-ea"/>
            </a:endParaRPr>
          </a:p>
          <a:p>
            <a:r>
              <a:rPr lang="ja-JP" altLang="en-US" b="1" dirty="0">
                <a:latin typeface="+mn-ea"/>
              </a:rPr>
              <a:t>活動の継続性を確実にするための法人格のある団体の設立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87" y="912813"/>
            <a:ext cx="9903962" cy="370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375" y="584516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dirty="0" smtClean="0"/>
              <a:t>　　　　</a:t>
            </a:r>
            <a:r>
              <a:rPr lang="ja-JP" altLang="en-US" sz="4000" b="1" u="sng" dirty="0" smtClean="0">
                <a:solidFill>
                  <a:srgbClr val="0070C0"/>
                </a:solidFill>
              </a:rPr>
              <a:t>マギーズ</a:t>
            </a:r>
            <a:r>
              <a:rPr lang="ja-JP" altLang="en-US" sz="4000" b="1" u="sng" dirty="0">
                <a:solidFill>
                  <a:srgbClr val="0070C0"/>
                </a:solidFill>
              </a:rPr>
              <a:t>がん</a:t>
            </a:r>
            <a:r>
              <a:rPr lang="ja-JP" altLang="en-US" sz="4000" b="1" u="sng" dirty="0" smtClean="0">
                <a:solidFill>
                  <a:srgbClr val="0070C0"/>
                </a:solidFill>
              </a:rPr>
              <a:t>ケアリングセンター</a:t>
            </a:r>
            <a:endParaRPr kumimoji="1" lang="ja-JP" altLang="en-US" sz="4000" b="1" u="sng" dirty="0">
              <a:solidFill>
                <a:srgbClr val="0070C0"/>
              </a:solidFill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3240" y="2153820"/>
            <a:ext cx="5400675" cy="2619375"/>
          </a:xfrm>
          <a:prstGeom prst="rect">
            <a:avLst/>
          </a:prstGeom>
        </p:spPr>
      </p:pic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379111" y="5339775"/>
            <a:ext cx="7927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</a:rPr>
              <a:t>「自分を取り戻せるための空間やサポートを」</a:t>
            </a:r>
          </a:p>
        </p:txBody>
      </p:sp>
    </p:spTree>
    <p:extLst>
      <p:ext uri="{BB962C8B-B14F-4D97-AF65-F5344CB8AC3E}">
        <p14:creationId xmlns:p14="http://schemas.microsoft.com/office/powerpoint/2010/main" val="327318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952500" y="-279152"/>
            <a:ext cx="10010776" cy="6551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725" y="365125"/>
            <a:ext cx="11268075" cy="1325563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　　　</a:t>
            </a:r>
            <a:r>
              <a:rPr kumimoji="1" lang="ja-JP" altLang="en-US" sz="4000" b="1" u="sng" dirty="0" smtClean="0">
                <a:solidFill>
                  <a:srgbClr val="0070C0"/>
                </a:solidFill>
              </a:rPr>
              <a:t>マギーズセンターの発展（１９９６より）</a:t>
            </a:r>
            <a:endParaRPr kumimoji="1" lang="ja-JP" altLang="en-US" sz="4000" b="1" u="sng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kumimoji="1" lang="ja-JP" altLang="en-US" sz="3200" b="1" dirty="0" smtClean="0">
                <a:latin typeface="+mn-ea"/>
              </a:rPr>
              <a:t>英国内・・・・１６ヶ所</a:t>
            </a:r>
            <a:endParaRPr lang="en-US" altLang="ja-JP" sz="3200" b="1" dirty="0">
              <a:latin typeface="+mn-ea"/>
            </a:endParaRPr>
          </a:p>
          <a:p>
            <a:r>
              <a:rPr kumimoji="1" lang="ja-JP" altLang="en-US" sz="3600" b="1" dirty="0" smtClean="0">
                <a:latin typeface="+mn-ea"/>
              </a:rPr>
              <a:t>他国・・・・・・香港・マレーシア</a:t>
            </a:r>
            <a:endParaRPr kumimoji="1" lang="en-US" altLang="ja-JP" sz="3600" b="1" dirty="0" smtClean="0">
              <a:latin typeface="+mn-ea"/>
            </a:endParaRPr>
          </a:p>
          <a:p>
            <a:r>
              <a:rPr lang="ja-JP" altLang="en-US" sz="3600" b="1" dirty="0" smtClean="0">
                <a:latin typeface="+mn-ea"/>
              </a:rPr>
              <a:t>建設中・・・・英国内６ヶ所・バルセロナ・東京</a:t>
            </a:r>
            <a:endParaRPr lang="en-US" altLang="ja-JP" sz="3600" b="1" dirty="0" smtClean="0">
              <a:latin typeface="+mn-ea"/>
            </a:endParaRPr>
          </a:p>
          <a:p>
            <a:endParaRPr lang="en-US" altLang="ja-JP" b="1" dirty="0">
              <a:latin typeface="+mn-ea"/>
            </a:endParaRPr>
          </a:p>
          <a:p>
            <a:r>
              <a:rPr lang="ja-JP" altLang="en-US" sz="3200" b="1" dirty="0" smtClean="0">
                <a:latin typeface="+mn-ea"/>
              </a:rPr>
              <a:t>各センターごとに環境を変化（立地・建築・デザイン）</a:t>
            </a:r>
            <a:endParaRPr lang="en-US" altLang="ja-JP" sz="3200" b="1" dirty="0" smtClean="0">
              <a:latin typeface="+mn-ea"/>
            </a:endParaRPr>
          </a:p>
          <a:p>
            <a:r>
              <a:rPr lang="ja-JP" altLang="en-US" sz="3200" b="1" dirty="0">
                <a:latin typeface="+mn-ea"/>
              </a:rPr>
              <a:t>各センタ</a:t>
            </a:r>
            <a:r>
              <a:rPr lang="ja-JP" altLang="en-US" sz="3200" b="1" dirty="0" smtClean="0">
                <a:latin typeface="+mn-ea"/>
              </a:rPr>
              <a:t>ーの</a:t>
            </a:r>
            <a:r>
              <a:rPr lang="ja-JP" altLang="en-US" sz="3200" b="1" dirty="0">
                <a:latin typeface="+mn-ea"/>
              </a:rPr>
              <a:t>設計</a:t>
            </a:r>
            <a:r>
              <a:rPr lang="ja-JP" altLang="en-US" sz="3200" b="1" dirty="0" smtClean="0">
                <a:latin typeface="+mn-ea"/>
              </a:rPr>
              <a:t>は、異なった建築家・デザイナーにより寄付</a:t>
            </a:r>
            <a:endParaRPr lang="en-US" altLang="ja-JP" sz="3200" b="1" dirty="0" smtClean="0">
              <a:latin typeface="+mn-ea"/>
            </a:endParaRPr>
          </a:p>
          <a:p>
            <a:endParaRPr lang="en-US" altLang="ja-JP" b="1" dirty="0">
              <a:latin typeface="+mn-ea"/>
            </a:endParaRPr>
          </a:p>
          <a:p>
            <a:r>
              <a:rPr lang="ja-JP" altLang="en-US" sz="3500" b="1" dirty="0" smtClean="0">
                <a:latin typeface="+mn-ea"/>
              </a:rPr>
              <a:t>魅力的な空間・環境⇒病院とは異なる存在⇒自宅感覚</a:t>
            </a:r>
            <a:endParaRPr lang="en-US" altLang="ja-JP" sz="3500" b="1" dirty="0" smtClean="0">
              <a:latin typeface="+mn-ea"/>
            </a:endParaRPr>
          </a:p>
          <a:p>
            <a:endParaRPr kumimoji="1" lang="ja-JP" altLang="en-US" sz="3900" b="1" dirty="0">
              <a:latin typeface="+mn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100" y="5805577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5099" y="208285"/>
            <a:ext cx="4299788" cy="356052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99" y="3846924"/>
            <a:ext cx="4299788" cy="289202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513" y="208285"/>
            <a:ext cx="4434660" cy="38336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051" y="3911430"/>
            <a:ext cx="4343122" cy="294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6775" y="317500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3600" b="1" dirty="0" smtClean="0">
                <a:solidFill>
                  <a:prstClr val="black"/>
                </a:solidFill>
              </a:rPr>
              <a:t>　　　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sz="4000" b="1" u="sng" dirty="0">
                <a:solidFill>
                  <a:prstClr val="black"/>
                </a:solidFill>
              </a:rPr>
              <a:t>サロンの活動事例（井田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病院３）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3"/>
          <a:stretch>
            <a:fillRect/>
          </a:stretch>
        </p:blipFill>
        <p:spPr>
          <a:xfrm>
            <a:off x="7073848" y="1803344"/>
            <a:ext cx="3206974" cy="4801259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56212" y="1803343"/>
            <a:ext cx="5910364" cy="480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157163"/>
            <a:ext cx="8934449" cy="6700837"/>
          </a:xfrm>
        </p:spPr>
      </p:pic>
    </p:spTree>
    <p:extLst>
      <p:ext uri="{BB962C8B-B14F-4D97-AF65-F5344CB8AC3E}">
        <p14:creationId xmlns:p14="http://schemas.microsoft.com/office/powerpoint/2010/main" val="353345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</a:rPr>
              <a:t>　　　　　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sz="4000" b="1" u="sng" dirty="0">
                <a:solidFill>
                  <a:prstClr val="black"/>
                </a:solidFill>
              </a:rPr>
              <a:t>サロンの活動事例（井田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病院４）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5924550"/>
            <a:ext cx="704850" cy="933450"/>
          </a:xfrm>
          <a:prstGeom prst="rect">
            <a:avLst/>
          </a:prstGeom>
        </p:spPr>
      </p:pic>
      <p:pic>
        <p:nvPicPr>
          <p:cNvPr id="8" name="図 7"/>
          <p:cNvPicPr/>
          <p:nvPr/>
        </p:nvPicPr>
        <p:blipFill>
          <a:blip r:embed="rId3"/>
          <a:stretch>
            <a:fillRect/>
          </a:stretch>
        </p:blipFill>
        <p:spPr>
          <a:xfrm>
            <a:off x="6436188" y="2340935"/>
            <a:ext cx="5400040" cy="3983355"/>
          </a:xfrm>
          <a:prstGeom prst="rect">
            <a:avLst/>
          </a:prstGeom>
        </p:spPr>
      </p:pic>
      <p:pic>
        <p:nvPicPr>
          <p:cNvPr id="9" name="図 8"/>
          <p:cNvPicPr/>
          <p:nvPr/>
        </p:nvPicPr>
        <p:blipFill>
          <a:blip r:embed="rId4"/>
          <a:stretch>
            <a:fillRect/>
          </a:stretch>
        </p:blipFill>
        <p:spPr>
          <a:xfrm>
            <a:off x="516855" y="2376642"/>
            <a:ext cx="5400040" cy="38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</a:rPr>
              <a:t>　　　　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患者</a:t>
            </a:r>
            <a:r>
              <a:rPr lang="ja-JP" altLang="en-US" sz="4000" b="1" u="sng" dirty="0">
                <a:solidFill>
                  <a:prstClr val="black"/>
                </a:solidFill>
              </a:rPr>
              <a:t>サロンの活動事例（井田</a:t>
            </a:r>
            <a:r>
              <a:rPr lang="ja-JP" altLang="en-US" sz="4000" b="1" u="sng" dirty="0" smtClean="0">
                <a:solidFill>
                  <a:prstClr val="black"/>
                </a:solidFill>
              </a:rPr>
              <a:t>病院５）</a:t>
            </a:r>
            <a:endParaRPr kumimoji="1" lang="ja-JP" altLang="en-US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800" y="5924550"/>
            <a:ext cx="704850" cy="933450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6065" y="1581665"/>
            <a:ext cx="6932141" cy="52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9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b="1" dirty="0" smtClean="0">
                <a:latin typeface="+mn-ea"/>
                <a:ea typeface="+mn-ea"/>
              </a:rPr>
              <a:t>　　　　　　　　</a:t>
            </a:r>
            <a:r>
              <a:rPr kumimoji="1" lang="ja-JP" altLang="en-US" sz="4000" b="1" dirty="0" smtClean="0">
                <a:latin typeface="+mn-ea"/>
                <a:ea typeface="+mn-ea"/>
              </a:rPr>
              <a:t>　</a:t>
            </a:r>
            <a:r>
              <a:rPr kumimoji="1" lang="ja-JP" altLang="en-US" sz="4000" b="1" u="sng" dirty="0" smtClean="0">
                <a:latin typeface="+mn-ea"/>
                <a:ea typeface="+mn-ea"/>
              </a:rPr>
              <a:t>血液疾患患者会の事例</a:t>
            </a:r>
            <a:r>
              <a:rPr kumimoji="1" lang="en-US" altLang="ja-JP" sz="4000" b="1" u="sng" dirty="0" smtClean="0">
                <a:latin typeface="+mn-ea"/>
                <a:ea typeface="+mn-ea"/>
              </a:rPr>
              <a:t/>
            </a:r>
            <a:br>
              <a:rPr kumimoji="1" lang="en-US" altLang="ja-JP" sz="4000" b="1" u="sng" dirty="0" smtClean="0">
                <a:latin typeface="+mn-ea"/>
                <a:ea typeface="+mn-ea"/>
              </a:rPr>
            </a:br>
            <a:r>
              <a:rPr kumimoji="1" lang="ja-JP" altLang="en-US" sz="4000" b="1" dirty="0" smtClean="0">
                <a:latin typeface="+mn-ea"/>
                <a:ea typeface="+mn-ea"/>
              </a:rPr>
              <a:t>　　　　　　　　　　　　リボンの会（１）</a:t>
            </a:r>
            <a:endParaRPr kumimoji="1" lang="ja-JP" altLang="en-US" sz="4000" b="1" dirty="0">
              <a:latin typeface="+mn-ea"/>
              <a:ea typeface="+mn-ea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2114550"/>
            <a:ext cx="9220200" cy="3810000"/>
          </a:xfrm>
          <a:prstGeom prst="rect">
            <a:avLst/>
          </a:prstGeom>
        </p:spPr>
      </p:pic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03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</a:t>
            </a:r>
            <a:r>
              <a:rPr lang="ja-JP" altLang="en-US" sz="40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リボンの会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（２）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1825625"/>
            <a:ext cx="1122045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ja-JP" altLang="en-US" dirty="0" smtClean="0"/>
              <a:t>　　　　　　　　　　　　　　</a:t>
            </a:r>
            <a:r>
              <a:rPr lang="ja-JP" altLang="en-US" sz="3200" dirty="0" smtClean="0"/>
              <a:t>＊血液</a:t>
            </a:r>
            <a:r>
              <a:rPr lang="ja-JP" altLang="en-US" sz="3200" dirty="0"/>
              <a:t>疾患を考える患者 家族の</a:t>
            </a:r>
            <a:r>
              <a:rPr lang="ja-JP" altLang="en-US" sz="3200" dirty="0" smtClean="0"/>
              <a:t>会</a:t>
            </a:r>
            <a:endParaRPr lang="en-US" altLang="ja-JP" sz="3200" dirty="0" smtClean="0"/>
          </a:p>
          <a:p>
            <a:pPr marL="0" indent="0">
              <a:buNone/>
            </a:pPr>
            <a:r>
              <a:rPr lang="ja-JP" altLang="en-US" sz="3200" dirty="0"/>
              <a:t>　</a:t>
            </a:r>
            <a:r>
              <a:rPr lang="ja-JP" altLang="en-US" sz="3200" dirty="0" smtClean="0"/>
              <a:t>　　　　　　　　　　　　　　　　　　　　　</a:t>
            </a:r>
            <a:r>
              <a:rPr lang="en-US" altLang="ja-JP" sz="3200" dirty="0" smtClean="0"/>
              <a:t>20</a:t>
            </a:r>
            <a:r>
              <a:rPr lang="ja-JP" altLang="en-US" sz="3200" dirty="0" smtClean="0"/>
              <a:t>周年（２０１４年） </a:t>
            </a:r>
            <a:endParaRPr lang="en-US" altLang="ja-JP" sz="3200" dirty="0" smtClean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 smtClean="0"/>
              <a:t>　　　　　　　　　　　　　</a:t>
            </a:r>
            <a:r>
              <a:rPr kumimoji="1" lang="ja-JP" altLang="en-US" sz="3200" dirty="0" smtClean="0"/>
              <a:t>＊公開制ー血液疾患患者家族</a:t>
            </a:r>
            <a:endParaRPr kumimoji="1" lang="en-US" altLang="ja-JP" sz="3200" dirty="0" smtClean="0"/>
          </a:p>
          <a:p>
            <a:pPr marL="0" indent="0">
              <a:buNone/>
            </a:pPr>
            <a:r>
              <a:rPr lang="ja-JP" altLang="en-US" sz="3200" dirty="0"/>
              <a:t>　</a:t>
            </a:r>
            <a:r>
              <a:rPr lang="ja-JP" altLang="en-US" sz="3200" dirty="0" smtClean="0"/>
              <a:t>　　　　　　　　　　　　　　　　　　　　　誰でも</a:t>
            </a:r>
            <a:r>
              <a:rPr kumimoji="1" lang="ja-JP" altLang="en-US" sz="3200" dirty="0" smtClean="0"/>
              <a:t>会員申込み可（無料</a:t>
            </a:r>
            <a:r>
              <a:rPr kumimoji="1" lang="ja-JP" altLang="en-US" dirty="0" smtClean="0"/>
              <a:t>）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</a:t>
            </a:r>
            <a:r>
              <a:rPr lang="ja-JP" altLang="en-US" sz="3200" dirty="0" smtClean="0"/>
              <a:t>＊活動ー定例交流会・講演会・会報・</a:t>
            </a:r>
            <a:r>
              <a:rPr lang="en-US" altLang="ja-JP" sz="3200" dirty="0" smtClean="0"/>
              <a:t>HP</a:t>
            </a:r>
          </a:p>
          <a:p>
            <a:pPr marL="0" indent="0">
              <a:buNone/>
            </a:pPr>
            <a:r>
              <a:rPr lang="ja-JP" altLang="en-US" sz="3200" dirty="0"/>
              <a:t>　</a:t>
            </a:r>
            <a:r>
              <a:rPr lang="ja-JP" altLang="en-US" sz="3200" dirty="0" smtClean="0"/>
              <a:t>　　　　　　　　　　　　　　　　　　　　　大学・患者会とのコラボ・イベント</a:t>
            </a:r>
            <a:r>
              <a:rPr lang="ja-JP" altLang="en-US" dirty="0" smtClean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　　　　　　　</a:t>
            </a:r>
            <a:r>
              <a:rPr lang="ja-JP" altLang="en-US" sz="3500" dirty="0" smtClean="0"/>
              <a:t>＊浜の町病院の支援</a:t>
            </a:r>
            <a:endParaRPr lang="en-US" altLang="ja-JP" sz="3500" dirty="0" smtClean="0"/>
          </a:p>
          <a:p>
            <a:pPr marL="0" indent="0">
              <a:buNone/>
            </a:pPr>
            <a:r>
              <a:rPr lang="ja-JP" altLang="en-US" sz="3500" dirty="0"/>
              <a:t>　</a:t>
            </a:r>
            <a:r>
              <a:rPr lang="ja-JP" altLang="en-US" sz="3500" dirty="0" smtClean="0"/>
              <a:t>　　　　　　　　　　　　　　　　　　　　　地域患者会の運営組織</a:t>
            </a:r>
            <a:r>
              <a:rPr lang="ja-JP" altLang="en-US" dirty="0" smtClean="0"/>
              <a:t>　　　　　　　　　　　　　　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1983"/>
            <a:ext cx="3790951" cy="51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853" y="1170760"/>
            <a:ext cx="2783924" cy="535884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573" y="1284337"/>
            <a:ext cx="2521163" cy="52452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9958" y="27760"/>
            <a:ext cx="10972800" cy="1143000"/>
          </a:xfrm>
        </p:spPr>
        <p:txBody>
          <a:bodyPr>
            <a:noAutofit/>
          </a:bodyPr>
          <a:lstStyle/>
          <a:p>
            <a:r>
              <a:rPr lang="ja-JP" altLang="en-US" sz="4000" b="1" u="sng" dirty="0">
                <a:latin typeface="+mn-ea"/>
                <a:ea typeface="+mn-ea"/>
              </a:rPr>
              <a:t>一般社団法人全国がん患者団体連合会</a:t>
            </a:r>
            <a:r>
              <a:rPr lang="en-US" altLang="ja-JP" sz="4000" b="1" u="sng" dirty="0">
                <a:latin typeface="+mn-ea"/>
                <a:ea typeface="+mn-ea"/>
              </a:rPr>
              <a:t/>
            </a:r>
            <a:br>
              <a:rPr lang="en-US" altLang="ja-JP" sz="4000" b="1" u="sng" dirty="0">
                <a:latin typeface="+mn-ea"/>
                <a:ea typeface="+mn-ea"/>
              </a:rPr>
            </a:br>
            <a:r>
              <a:rPr lang="ja-JP" altLang="en-US" sz="3600" b="1" u="sng" dirty="0"/>
              <a:t>構成メンバー（事例）</a:t>
            </a:r>
          </a:p>
        </p:txBody>
      </p:sp>
      <p:pic>
        <p:nvPicPr>
          <p:cNvPr id="4" name="コンテンツ プレースホルダー 3">
            <a:hlinkClick r:id="rId4"/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344818" y="5766473"/>
            <a:ext cx="704850" cy="9334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840" y="1980763"/>
            <a:ext cx="7390247" cy="46993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3512" y="1704776"/>
            <a:ext cx="8699150" cy="290311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998" y="2598019"/>
            <a:ext cx="8982864" cy="263469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3512" y="1798872"/>
            <a:ext cx="9018136" cy="458112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3962" y="1849096"/>
            <a:ext cx="7761935" cy="4226796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9808" y="3277144"/>
            <a:ext cx="8565545" cy="252028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5695" y="1261295"/>
            <a:ext cx="7968049" cy="530814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7741" y="3034954"/>
            <a:ext cx="8832906" cy="307703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9430" y="2600739"/>
            <a:ext cx="9126821" cy="350488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22900" y="1569736"/>
            <a:ext cx="7050430" cy="517940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03513" y="2526821"/>
            <a:ext cx="8408663" cy="324255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44793" y="2485996"/>
            <a:ext cx="9335573" cy="243731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50436" y="1998701"/>
            <a:ext cx="8597469" cy="407445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26126" y="1261259"/>
            <a:ext cx="7171554" cy="498065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37406" y="1569736"/>
            <a:ext cx="5243820" cy="518577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00006" y="1264570"/>
            <a:ext cx="7646486" cy="502269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40947" y="2099857"/>
            <a:ext cx="9061075" cy="410291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92440" y="1879436"/>
            <a:ext cx="7007673" cy="490202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75538" y="1284337"/>
            <a:ext cx="4206173" cy="565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9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8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10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9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300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4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8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0"/>
                            </p:stCondLst>
                            <p:childTnLst>
                              <p:par>
                                <p:cTn id="1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6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9000"/>
                            </p:stCondLst>
                            <p:childTnLst>
                              <p:par>
                                <p:cTn id="1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3000"/>
                            </p:stCondLst>
                            <p:childTnLst>
                              <p:par>
                                <p:cTn id="1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40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7000"/>
                            </p:stCondLst>
                            <p:childTnLst>
                              <p:par>
                                <p:cTn id="1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78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0575" y="0"/>
            <a:ext cx="10515600" cy="1325563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</a:t>
            </a:r>
            <a:r>
              <a:rPr lang="ja-JP" altLang="en-US" sz="40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　</a:t>
            </a:r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リボン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の会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（３）</a:t>
            </a:r>
            <a:endParaRPr kumimoji="1" lang="ja-JP" altLang="en-US" sz="32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728" y="1123950"/>
            <a:ext cx="8587900" cy="5848350"/>
          </a:xfrm>
          <a:prstGeom prst="rect">
            <a:avLst/>
          </a:prstGeom>
        </p:spPr>
      </p:pic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942975"/>
            <a:ext cx="8466162" cy="59150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7725" y="107950"/>
            <a:ext cx="10515600" cy="1325563"/>
          </a:xfrm>
        </p:spPr>
        <p:txBody>
          <a:bodyPr/>
          <a:lstStyle/>
          <a:p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</a:t>
            </a:r>
            <a:r>
              <a:rPr lang="ja-JP" altLang="en-US" sz="40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40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40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　　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リボンの会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（４）</a:t>
            </a:r>
            <a:endParaRPr kumimoji="1" lang="ja-JP" altLang="en-US" sz="3200" dirty="0"/>
          </a:p>
        </p:txBody>
      </p:sp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09625" y="45243"/>
            <a:ext cx="10515600" cy="1325563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</a:t>
            </a:r>
            <a:r>
              <a:rPr lang="ja-JP" altLang="en-US" sz="36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36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36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36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　　　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リボンの会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（５）</a:t>
            </a:r>
            <a:endParaRPr kumimoji="1" lang="ja-JP" altLang="en-US" sz="3200" dirty="0"/>
          </a:p>
        </p:txBody>
      </p:sp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1289494"/>
            <a:ext cx="7448550" cy="11811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19843"/>
            <a:ext cx="5105989" cy="23808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312" y="5680076"/>
            <a:ext cx="5700713" cy="11183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0736" y="2426887"/>
            <a:ext cx="6966460" cy="33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</a:t>
            </a:r>
            <a:r>
              <a:rPr lang="ja-JP" altLang="en-US" sz="40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グループネクサスジャパン（１）</a:t>
            </a:r>
            <a:endParaRPr kumimoji="1" lang="ja-JP" altLang="en-US" sz="32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146667"/>
            <a:ext cx="9296400" cy="3876675"/>
          </a:xfrm>
          <a:prstGeom prst="rect">
            <a:avLst/>
          </a:prstGeom>
        </p:spPr>
      </p:pic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9400"/>
            <a:ext cx="10515600" cy="1325563"/>
          </a:xfrm>
        </p:spPr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</a:t>
            </a:r>
            <a:r>
              <a:rPr lang="ja-JP" altLang="en-US" sz="40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グループネクサスジャパン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（２）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90651" y="2105025"/>
            <a:ext cx="9782174" cy="4624388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002060"/>
                </a:solidFill>
              </a:rPr>
              <a:t>　</a:t>
            </a:r>
            <a:r>
              <a:rPr kumimoji="1" lang="ja-JP" altLang="en-US" sz="3200" dirty="0" smtClean="0">
                <a:solidFill>
                  <a:srgbClr val="002060"/>
                </a:solidFill>
              </a:rPr>
              <a:t>悪性リンパ腫患者・家族を対象</a:t>
            </a:r>
            <a:endParaRPr kumimoji="1" lang="en-US" altLang="ja-JP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002060"/>
                </a:solidFill>
              </a:rPr>
              <a:t>　　　　　　</a:t>
            </a:r>
            <a:r>
              <a:rPr lang="ja-JP" altLang="en-US" sz="3200" dirty="0" smtClean="0">
                <a:solidFill>
                  <a:srgbClr val="002060"/>
                </a:solidFill>
              </a:rPr>
              <a:t>＊一般社団法人　</a:t>
            </a:r>
            <a:endParaRPr lang="en-US" altLang="ja-JP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sz="3200" dirty="0" smtClean="0">
                <a:solidFill>
                  <a:srgbClr val="002060"/>
                </a:solidFill>
              </a:rPr>
              <a:t>　　　　　　＊会員制（現在</a:t>
            </a:r>
            <a:r>
              <a:rPr lang="en-US" altLang="ja-JP" sz="3200" dirty="0" smtClean="0">
                <a:solidFill>
                  <a:srgbClr val="002060"/>
                </a:solidFill>
              </a:rPr>
              <a:t>1500</a:t>
            </a:r>
            <a:r>
              <a:rPr lang="ja-JP" altLang="en-US" sz="3200" dirty="0" smtClean="0">
                <a:solidFill>
                  <a:srgbClr val="002060"/>
                </a:solidFill>
              </a:rPr>
              <a:t>名）　　　　＊設立１５年</a:t>
            </a:r>
            <a:endParaRPr lang="en-US" altLang="ja-JP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kumimoji="1" lang="ja-JP" altLang="en-US" sz="1000" dirty="0" smtClean="0">
                <a:solidFill>
                  <a:srgbClr val="002060"/>
                </a:solidFill>
              </a:rPr>
              <a:t>●</a:t>
            </a:r>
            <a:r>
              <a:rPr kumimoji="1" lang="ja-JP" altLang="en-US" dirty="0" smtClean="0">
                <a:solidFill>
                  <a:srgbClr val="002060"/>
                </a:solidFill>
              </a:rPr>
              <a:t>　</a:t>
            </a:r>
            <a:r>
              <a:rPr kumimoji="1" lang="ja-JP" altLang="en-US" sz="3200" dirty="0" smtClean="0">
                <a:solidFill>
                  <a:srgbClr val="002060"/>
                </a:solidFill>
              </a:rPr>
              <a:t>医療情報・交流会：医療環境の向上</a:t>
            </a:r>
            <a:r>
              <a:rPr kumimoji="1" lang="en-US" altLang="ja-JP" sz="3200" dirty="0" smtClean="0">
                <a:solidFill>
                  <a:srgbClr val="002060"/>
                </a:solidFill>
              </a:rPr>
              <a:t>/</a:t>
            </a:r>
            <a:r>
              <a:rPr kumimoji="1" lang="ja-JP" altLang="en-US" sz="3200" dirty="0" smtClean="0">
                <a:solidFill>
                  <a:srgbClr val="002060"/>
                </a:solidFill>
              </a:rPr>
              <a:t>政策提言</a:t>
            </a:r>
            <a:endParaRPr kumimoji="1" lang="en-US" altLang="ja-JP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sz="3200" dirty="0">
                <a:solidFill>
                  <a:srgbClr val="002060"/>
                </a:solidFill>
              </a:rPr>
              <a:t>　</a:t>
            </a:r>
            <a:r>
              <a:rPr lang="ja-JP" altLang="en-US" sz="3200" dirty="0" smtClean="0">
                <a:solidFill>
                  <a:srgbClr val="002060"/>
                </a:solidFill>
              </a:rPr>
              <a:t>　　　　　＊会報・医療情報冊子発行</a:t>
            </a:r>
            <a:endParaRPr lang="en-US" altLang="ja-JP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kumimoji="1" lang="ja-JP" altLang="en-US" sz="3200" dirty="0">
                <a:solidFill>
                  <a:srgbClr val="002060"/>
                </a:solidFill>
              </a:rPr>
              <a:t>　</a:t>
            </a:r>
            <a:r>
              <a:rPr kumimoji="1" lang="ja-JP" altLang="en-US" sz="3200" dirty="0" smtClean="0">
                <a:solidFill>
                  <a:srgbClr val="002060"/>
                </a:solidFill>
              </a:rPr>
              <a:t>　　　　　＊講演会開催</a:t>
            </a:r>
            <a:endParaRPr kumimoji="1" lang="en-US" altLang="ja-JP" sz="32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ja-JP" altLang="en-US" sz="1000" dirty="0" smtClean="0">
                <a:solidFill>
                  <a:srgbClr val="002060"/>
                </a:solidFill>
              </a:rPr>
              <a:t>●</a:t>
            </a:r>
            <a:r>
              <a:rPr lang="ja-JP" altLang="en-US" dirty="0">
                <a:solidFill>
                  <a:srgbClr val="002060"/>
                </a:solidFill>
              </a:rPr>
              <a:t>　</a:t>
            </a:r>
            <a:r>
              <a:rPr lang="ja-JP" altLang="en-US" sz="3200" dirty="0" smtClean="0">
                <a:solidFill>
                  <a:srgbClr val="FF0000"/>
                </a:solidFill>
              </a:rPr>
              <a:t>地方支部組織化による各地での交流会推進</a:t>
            </a:r>
            <a:endParaRPr kumimoji="1" lang="ja-JP" altLang="en-US" sz="3200" dirty="0">
              <a:solidFill>
                <a:srgbClr val="FF0000"/>
              </a:solidFill>
            </a:endParaRPr>
          </a:p>
        </p:txBody>
      </p:sp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</a:t>
            </a:r>
            <a:r>
              <a:rPr lang="ja-JP" altLang="en-US" sz="40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グループネクサスジャパン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（３</a:t>
            </a:r>
            <a:r>
              <a:rPr lang="ja-JP" altLang="en-US" sz="28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3200" dirty="0" smtClean="0"/>
              <a:t>支部：北海道・宮城・東京・千葉・神奈川・長野</a:t>
            </a:r>
            <a:endParaRPr kumimoji="1" lang="en-US" altLang="ja-JP" sz="3200" dirty="0" smtClean="0"/>
          </a:p>
          <a:p>
            <a:pPr marL="0" indent="0">
              <a:buNone/>
            </a:pPr>
            <a:r>
              <a:rPr lang="ja-JP" altLang="en-US" sz="3200" dirty="0"/>
              <a:t>　</a:t>
            </a:r>
            <a:r>
              <a:rPr lang="ja-JP" altLang="en-US" sz="3200" dirty="0" smtClean="0"/>
              <a:t>　　　　</a:t>
            </a:r>
            <a:r>
              <a:rPr kumimoji="1" lang="ja-JP" altLang="en-US" sz="3200" dirty="0" smtClean="0"/>
              <a:t>愛知・大阪・広島・福岡・沖縄</a:t>
            </a:r>
            <a:endParaRPr kumimoji="1" lang="en-US" altLang="ja-JP" sz="3200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3000375"/>
            <a:ext cx="4863254" cy="36576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000375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</a:t>
            </a:r>
            <a:r>
              <a:rPr lang="ja-JP" altLang="en-US" sz="40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40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40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</a:t>
            </a:r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パロス（１）</a:t>
            </a:r>
            <a:endParaRPr kumimoji="1" lang="ja-JP" altLang="en-US" sz="32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5" y="2420144"/>
            <a:ext cx="8153400" cy="4286250"/>
          </a:xfrm>
          <a:prstGeom prst="rect">
            <a:avLst/>
          </a:prstGeom>
        </p:spPr>
      </p:pic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" y="1734344"/>
            <a:ext cx="6553200" cy="6858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975" y="2124075"/>
            <a:ext cx="4884314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</a:t>
            </a:r>
            <a:r>
              <a:rPr lang="ja-JP" altLang="en-US" sz="4000" b="1" u="sng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血液</a:t>
            </a:r>
            <a:r>
              <a:rPr lang="ja-JP" altLang="en-US" sz="4000" b="1" u="sng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疾患患者会の事例</a:t>
            </a:r>
            <a:r>
              <a:rPr lang="en-US" altLang="ja-JP" sz="40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/>
            </a:r>
            <a:br>
              <a:rPr lang="en-US" altLang="ja-JP" sz="40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</a:br>
            <a:r>
              <a:rPr lang="ja-JP" altLang="en-US" sz="36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　　　　　　　　　　　　　　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パロス</a:t>
            </a:r>
            <a:r>
              <a:rPr lang="ja-JP" altLang="en-US" sz="3200" b="1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（２）</a:t>
            </a:r>
            <a:endParaRPr kumimoji="1" lang="ja-JP" altLang="en-US" sz="32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7619" y="1524000"/>
            <a:ext cx="6696761" cy="551576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5350" y="-145683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　　　</a:t>
            </a:r>
            <a:r>
              <a:rPr kumimoji="1" lang="ja-JP" altLang="en-US" sz="3600" b="1" u="sng" dirty="0" smtClean="0"/>
              <a:t>院内患者会世話人連絡協議会</a:t>
            </a:r>
            <a:r>
              <a:rPr kumimoji="1" lang="ja-JP" altLang="en-US" sz="3600" b="1" u="sng" dirty="0" smtClean="0">
                <a:hlinkClick r:id="rId2"/>
              </a:rPr>
              <a:t>（</a:t>
            </a:r>
            <a:r>
              <a:rPr kumimoji="1" lang="en-US" altLang="ja-JP" sz="3600" b="1" u="sng" dirty="0" err="1" smtClean="0">
                <a:hlinkClick r:id="rId2"/>
              </a:rPr>
              <a:t>HosPAC</a:t>
            </a:r>
            <a:r>
              <a:rPr kumimoji="1" lang="en-US" altLang="ja-JP" sz="3600" b="1" u="sng" dirty="0" smtClean="0">
                <a:hlinkClick r:id="rId2"/>
              </a:rPr>
              <a:t>)HP</a:t>
            </a:r>
            <a:endParaRPr kumimoji="1" lang="ja-JP" altLang="en-US" sz="3600" b="1" u="sng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350" y="1104900"/>
            <a:ext cx="6181736" cy="5753100"/>
          </a:xfrm>
          <a:prstGeom prst="rect">
            <a:avLst/>
          </a:prstGeom>
        </p:spPr>
      </p:pic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>
            <a:off x="7106827" y="1647855"/>
            <a:ext cx="1109031" cy="56197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8245599" y="1395397"/>
            <a:ext cx="291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目次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6966792" y="4774423"/>
            <a:ext cx="1109030" cy="16833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6911655" y="4198104"/>
            <a:ext cx="1136258" cy="40326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6898085" y="3608413"/>
            <a:ext cx="1109031" cy="561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075822" y="4636958"/>
            <a:ext cx="224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がんサロンの紹介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047913" y="4028209"/>
            <a:ext cx="20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血液患者会紹介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007116" y="3353581"/>
            <a:ext cx="162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患者会案内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28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23975" y="-116397"/>
            <a:ext cx="10515600" cy="1325563"/>
          </a:xfrm>
        </p:spPr>
        <p:txBody>
          <a:bodyPr/>
          <a:lstStyle/>
          <a:p>
            <a:r>
              <a:rPr lang="ja-JP" altLang="en-US" sz="3600" b="1" u="sng" dirty="0">
                <a:solidFill>
                  <a:prstClr val="black"/>
                </a:solidFill>
              </a:rPr>
              <a:t>院内患者会世話人連絡協議会（</a:t>
            </a:r>
            <a:r>
              <a:rPr lang="en-US" altLang="ja-JP" sz="3600" b="1" u="sng" dirty="0" err="1" smtClean="0">
                <a:solidFill>
                  <a:prstClr val="black"/>
                </a:solidFill>
              </a:rPr>
              <a:t>HosPAC</a:t>
            </a:r>
            <a:r>
              <a:rPr lang="en-US" altLang="ja-JP" sz="3600" b="1" u="sng" dirty="0" smtClean="0">
                <a:solidFill>
                  <a:prstClr val="black"/>
                </a:solidFill>
              </a:rPr>
              <a:t>)HP</a:t>
            </a:r>
            <a:endParaRPr kumimoji="1" lang="ja-JP" altLang="en-US" u="sng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647" y="1084801"/>
            <a:ext cx="8568263" cy="5687474"/>
          </a:xfrm>
          <a:prstGeom prst="rect">
            <a:avLst/>
          </a:prstGeom>
        </p:spPr>
      </p:pic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829425" y="4095750"/>
            <a:ext cx="2371725" cy="26765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3390901" y="1209166"/>
            <a:ext cx="1590674" cy="5810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4981575" y="1209166"/>
            <a:ext cx="2132002" cy="32175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3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596" y="998940"/>
            <a:ext cx="5610180" cy="585906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65160"/>
            <a:ext cx="10515600" cy="1325563"/>
          </a:xfrm>
        </p:spPr>
        <p:txBody>
          <a:bodyPr/>
          <a:lstStyle/>
          <a:p>
            <a:r>
              <a:rPr lang="ja-JP" altLang="en-US" dirty="0" smtClean="0"/>
              <a:t>　　　</a:t>
            </a:r>
            <a:r>
              <a:rPr lang="ja-JP" altLang="en-US" sz="4000" b="1" u="sng" dirty="0" smtClean="0">
                <a:latin typeface="+mn-ea"/>
                <a:ea typeface="+mn-ea"/>
              </a:rPr>
              <a:t>「</a:t>
            </a:r>
            <a:r>
              <a:rPr lang="ja-JP" altLang="en-US" sz="4000" b="1" u="sng" dirty="0">
                <a:latin typeface="+mn-ea"/>
                <a:ea typeface="+mn-ea"/>
              </a:rPr>
              <a:t>がん患者学会</a:t>
            </a:r>
            <a:r>
              <a:rPr lang="en-US" altLang="ja-JP" sz="4000" b="1" u="sng" dirty="0">
                <a:latin typeface="+mn-ea"/>
                <a:ea typeface="+mn-ea"/>
              </a:rPr>
              <a:t>2015</a:t>
            </a:r>
            <a:r>
              <a:rPr lang="ja-JP" altLang="en-US" sz="4000" b="1" u="sng" dirty="0">
                <a:latin typeface="+mn-ea"/>
                <a:ea typeface="+mn-ea"/>
              </a:rPr>
              <a:t>」プログラム</a:t>
            </a:r>
            <a:endParaRPr kumimoji="1" lang="ja-JP" altLang="en-US" sz="4000" b="1" u="sng" dirty="0">
              <a:latin typeface="+mn-ea"/>
              <a:ea typeface="+mn-ea"/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8186" y="1687509"/>
            <a:ext cx="10707413" cy="3122081"/>
          </a:xfrm>
          <a:prstGeom prst="rect">
            <a:avLst/>
          </a:prstGeom>
        </p:spPr>
      </p:pic>
      <p:pic>
        <p:nvPicPr>
          <p:cNvPr id="4" name="図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245" y="5852237"/>
            <a:ext cx="704850" cy="9334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632" y="1768459"/>
            <a:ext cx="10699136" cy="230886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078" y="1868519"/>
            <a:ext cx="10707413" cy="242191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494" y="2017308"/>
            <a:ext cx="10699136" cy="248292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09" y="2165762"/>
            <a:ext cx="10682582" cy="277441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463" y="2334709"/>
            <a:ext cx="10715690" cy="25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8639" y="-96152"/>
            <a:ext cx="10515600" cy="1325563"/>
          </a:xfrm>
        </p:spPr>
        <p:txBody>
          <a:bodyPr/>
          <a:lstStyle/>
          <a:p>
            <a:r>
              <a:rPr lang="ja-JP" altLang="en-US" sz="3600" b="1" u="sng" dirty="0">
                <a:solidFill>
                  <a:prstClr val="black"/>
                </a:solidFill>
              </a:rPr>
              <a:t>院内患者会世話人連絡協議会</a:t>
            </a:r>
            <a:r>
              <a:rPr lang="ja-JP" altLang="en-US" sz="3600" b="1" u="sng" dirty="0">
                <a:solidFill>
                  <a:prstClr val="black"/>
                </a:solidFill>
                <a:hlinkClick r:id="rId2"/>
              </a:rPr>
              <a:t>（</a:t>
            </a:r>
            <a:r>
              <a:rPr lang="en-US" altLang="ja-JP" sz="3600" b="1" u="sng" dirty="0" err="1" smtClean="0">
                <a:solidFill>
                  <a:prstClr val="black"/>
                </a:solidFill>
                <a:hlinkClick r:id="rId2"/>
              </a:rPr>
              <a:t>HosPAC</a:t>
            </a:r>
            <a:r>
              <a:rPr lang="en-US" altLang="ja-JP" sz="3600" b="1" u="sng" dirty="0" smtClean="0">
                <a:solidFill>
                  <a:prstClr val="black"/>
                </a:solidFill>
                <a:hlinkClick r:id="rId2"/>
              </a:rPr>
              <a:t>)H</a:t>
            </a:r>
            <a:r>
              <a:rPr lang="en-US" altLang="ja-JP" sz="3600" b="1" u="sng" dirty="0">
                <a:solidFill>
                  <a:prstClr val="black"/>
                </a:solidFill>
                <a:hlinkClick r:id="rId2"/>
              </a:rPr>
              <a:t>P</a:t>
            </a:r>
            <a:endParaRPr kumimoji="1" lang="ja-JP" altLang="en-US" u="sng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974628"/>
            <a:ext cx="4807579" cy="5416647"/>
          </a:xfrm>
          <a:prstGeom prst="rect">
            <a:avLst/>
          </a:prstGeom>
        </p:spPr>
      </p:pic>
      <p:pic>
        <p:nvPicPr>
          <p:cNvPr id="4" name="図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974" y="2358953"/>
            <a:ext cx="5357265" cy="3565597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V="1">
            <a:off x="4762500" y="4400550"/>
            <a:ext cx="1514474" cy="5619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4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　　　</a:t>
            </a:r>
            <a:r>
              <a:rPr kumimoji="1" lang="ja-JP" altLang="en-US" sz="3600" b="1" u="sng" dirty="0" smtClean="0"/>
              <a:t>院内患者会世話人連絡協議会</a:t>
            </a:r>
            <a:r>
              <a:rPr kumimoji="1" lang="ja-JP" altLang="en-US" sz="3600" b="1" u="sng" dirty="0" smtClean="0">
                <a:hlinkClick r:id="rId2"/>
              </a:rPr>
              <a:t>（</a:t>
            </a:r>
            <a:r>
              <a:rPr kumimoji="1" lang="en-US" altLang="ja-JP" sz="3600" b="1" u="sng" dirty="0" err="1" smtClean="0">
                <a:hlinkClick r:id="rId2"/>
              </a:rPr>
              <a:t>HosPAC</a:t>
            </a:r>
            <a:r>
              <a:rPr kumimoji="1" lang="en-US" altLang="ja-JP" sz="3600" b="1" u="sng" dirty="0" smtClean="0">
                <a:hlinkClick r:id="rId2"/>
              </a:rPr>
              <a:t>)H</a:t>
            </a:r>
            <a:r>
              <a:rPr kumimoji="1" lang="en-US" altLang="ja-JP" sz="3600" b="1" dirty="0" smtClean="0">
                <a:hlinkClick r:id="rId2"/>
              </a:rPr>
              <a:t>P</a:t>
            </a:r>
            <a:endParaRPr kumimoji="1" lang="ja-JP" altLang="en-US" sz="3600" b="1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350" y="1104900"/>
            <a:ext cx="6181736" cy="5753100"/>
          </a:xfrm>
          <a:prstGeom prst="rect">
            <a:avLst/>
          </a:prstGeom>
        </p:spPr>
      </p:pic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>
            <a:off x="7106827" y="1647855"/>
            <a:ext cx="1109031" cy="56197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8245599" y="1395397"/>
            <a:ext cx="291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目次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6966792" y="4774423"/>
            <a:ext cx="1109030" cy="16833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6911655" y="4198104"/>
            <a:ext cx="1136258" cy="4032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6898085" y="3608413"/>
            <a:ext cx="1109031" cy="56197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075822" y="4636958"/>
            <a:ext cx="224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がんサロンの紹介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047913" y="4028209"/>
            <a:ext cx="20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血液患者会紹介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007116" y="3353581"/>
            <a:ext cx="162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患者会案内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ja-JP" altLang="en-US" sz="3600" b="1" u="sng" dirty="0">
                <a:solidFill>
                  <a:prstClr val="black"/>
                </a:solidFill>
              </a:rPr>
              <a:t>院内患者会世話人連絡協議会</a:t>
            </a:r>
            <a:r>
              <a:rPr lang="ja-JP" altLang="en-US" sz="3600" b="1" u="sng" dirty="0">
                <a:solidFill>
                  <a:prstClr val="black"/>
                </a:solidFill>
                <a:hlinkClick r:id="rId2"/>
              </a:rPr>
              <a:t>（</a:t>
            </a:r>
            <a:r>
              <a:rPr lang="en-US" altLang="ja-JP" sz="3600" b="1" u="sng" dirty="0" err="1" smtClean="0">
                <a:solidFill>
                  <a:prstClr val="black"/>
                </a:solidFill>
                <a:hlinkClick r:id="rId2"/>
              </a:rPr>
              <a:t>HosPAC</a:t>
            </a:r>
            <a:r>
              <a:rPr lang="en-US" altLang="ja-JP" sz="3600" b="1" u="sng" dirty="0" smtClean="0">
                <a:solidFill>
                  <a:prstClr val="black"/>
                </a:solidFill>
                <a:hlinkClick r:id="rId2"/>
              </a:rPr>
              <a:t>)HP</a:t>
            </a:r>
            <a:endParaRPr kumimoji="1" lang="ja-JP" altLang="en-US" u="sng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2993" y="2125587"/>
            <a:ext cx="10006013" cy="4553820"/>
          </a:xfrm>
          <a:prstGeom prst="rect">
            <a:avLst/>
          </a:prstGeom>
        </p:spPr>
      </p:pic>
      <p:pic>
        <p:nvPicPr>
          <p:cNvPr id="4" name="図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>
            <a:off x="1247775" y="1714941"/>
            <a:ext cx="1333500" cy="14092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85776" y="1345609"/>
            <a:ext cx="1866900" cy="369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70C0"/>
                </a:solidFill>
              </a:rPr>
              <a:t>各患者会の案内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9686925" y="1182104"/>
            <a:ext cx="510778" cy="14647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9426178" y="545692"/>
            <a:ext cx="1866900" cy="64633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solidFill>
                  <a:srgbClr val="0070C0"/>
                </a:solidFill>
              </a:rPr>
              <a:t>都道府県での</a:t>
            </a:r>
            <a:endParaRPr kumimoji="1" lang="en-US" altLang="ja-JP" b="1" dirty="0" smtClean="0">
              <a:solidFill>
                <a:srgbClr val="0070C0"/>
              </a:solidFill>
            </a:endParaRPr>
          </a:p>
          <a:p>
            <a:r>
              <a:rPr kumimoji="1" lang="ja-JP" altLang="en-US" b="1" dirty="0" smtClean="0">
                <a:solidFill>
                  <a:srgbClr val="0070C0"/>
                </a:solidFill>
              </a:rPr>
              <a:t>血液患者会紹介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76" y="3597199"/>
            <a:ext cx="4287120" cy="324282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7852" y="1876829"/>
            <a:ext cx="3959468" cy="789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3600" dirty="0" smtClean="0"/>
              <a:t>　　　</a:t>
            </a:r>
            <a:r>
              <a:rPr kumimoji="1" lang="ja-JP" altLang="en-US" sz="3600" b="1" u="sng" dirty="0" smtClean="0"/>
              <a:t>院内患者会世話人連絡協議会</a:t>
            </a:r>
            <a:r>
              <a:rPr kumimoji="1" lang="ja-JP" altLang="en-US" sz="3600" b="1" u="sng" dirty="0" smtClean="0">
                <a:hlinkClick r:id="rId2"/>
              </a:rPr>
              <a:t>（</a:t>
            </a:r>
            <a:r>
              <a:rPr kumimoji="1" lang="en-US" altLang="ja-JP" sz="3600" b="1" u="sng" dirty="0" err="1" smtClean="0">
                <a:hlinkClick r:id="rId2"/>
              </a:rPr>
              <a:t>HosPAC</a:t>
            </a:r>
            <a:r>
              <a:rPr kumimoji="1" lang="en-US" altLang="ja-JP" sz="3600" b="1" u="sng" dirty="0" smtClean="0">
                <a:hlinkClick r:id="rId2"/>
              </a:rPr>
              <a:t>)HP</a:t>
            </a:r>
            <a:endParaRPr kumimoji="1" lang="ja-JP" altLang="en-US" sz="3600" b="1" u="sng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5350" y="1104900"/>
            <a:ext cx="6181736" cy="5753100"/>
          </a:xfrm>
          <a:prstGeom prst="rect">
            <a:avLst/>
          </a:prstGeom>
        </p:spPr>
      </p:pic>
      <p:pic>
        <p:nvPicPr>
          <p:cNvPr id="4" name="図 3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cxnSp>
        <p:nvCxnSpPr>
          <p:cNvPr id="7" name="直線矢印コネクタ 6"/>
          <p:cNvCxnSpPr/>
          <p:nvPr/>
        </p:nvCxnSpPr>
        <p:spPr>
          <a:xfrm flipH="1">
            <a:off x="7106827" y="1647855"/>
            <a:ext cx="1109031" cy="56197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8245599" y="1395397"/>
            <a:ext cx="2917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目次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6966792" y="4774423"/>
            <a:ext cx="1109030" cy="1683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6911655" y="4198104"/>
            <a:ext cx="1136258" cy="40326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6898085" y="3608413"/>
            <a:ext cx="1109031" cy="56197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075822" y="4636958"/>
            <a:ext cx="224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がんサロンの紹介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047913" y="4028209"/>
            <a:ext cx="2002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血液患者会紹介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007116" y="3353581"/>
            <a:ext cx="1621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070C0"/>
                </a:solidFill>
              </a:rPr>
              <a:t>患者会案内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2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62050" y="28574"/>
            <a:ext cx="10515600" cy="1325563"/>
          </a:xfrm>
        </p:spPr>
        <p:txBody>
          <a:bodyPr/>
          <a:lstStyle/>
          <a:p>
            <a:r>
              <a:rPr lang="ja-JP" altLang="en-US" sz="3600" b="1" u="sng" dirty="0">
                <a:solidFill>
                  <a:prstClr val="black"/>
                </a:solidFill>
              </a:rPr>
              <a:t>院内患者会世話人連絡協議会</a:t>
            </a:r>
            <a:r>
              <a:rPr lang="ja-JP" altLang="en-US" sz="3600" b="1" u="sng" dirty="0">
                <a:solidFill>
                  <a:prstClr val="black"/>
                </a:solidFill>
                <a:hlinkClick r:id="rId2"/>
              </a:rPr>
              <a:t>（</a:t>
            </a:r>
            <a:r>
              <a:rPr lang="en-US" altLang="ja-JP" sz="3600" b="1" u="sng" dirty="0" err="1" smtClean="0">
                <a:solidFill>
                  <a:prstClr val="black"/>
                </a:solidFill>
                <a:hlinkClick r:id="rId2"/>
              </a:rPr>
              <a:t>HosPAC</a:t>
            </a:r>
            <a:r>
              <a:rPr lang="en-US" altLang="ja-JP" sz="3600" b="1" u="sng" dirty="0" smtClean="0">
                <a:solidFill>
                  <a:prstClr val="black"/>
                </a:solidFill>
                <a:hlinkClick r:id="rId2"/>
              </a:rPr>
              <a:t>)HP</a:t>
            </a:r>
            <a:endParaRPr kumimoji="1" lang="ja-JP" altLang="en-US" u="sng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9521" y="2066925"/>
            <a:ext cx="9053393" cy="4719638"/>
          </a:xfrm>
          <a:prstGeom prst="rect">
            <a:avLst/>
          </a:prstGeom>
        </p:spPr>
      </p:pic>
      <p:pic>
        <p:nvPicPr>
          <p:cNvPr id="4" name="図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8388332" y="2381250"/>
            <a:ext cx="1409700" cy="2343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9798032" y="2058084"/>
            <a:ext cx="2047875" cy="6463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都道府県での</a:t>
            </a:r>
            <a:endParaRPr kumimoji="1" lang="en-US" altLang="ja-JP" b="1" dirty="0" smtClean="0"/>
          </a:p>
          <a:p>
            <a:r>
              <a:rPr kumimoji="1" lang="ja-JP" altLang="en-US" b="1" dirty="0" smtClean="0"/>
              <a:t>がんサロンの紹介</a:t>
            </a:r>
            <a:endParaRPr kumimoji="1" lang="ja-JP" altLang="en-US" b="1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916" y="1354137"/>
            <a:ext cx="4252541" cy="550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81150" y="30724"/>
            <a:ext cx="10515600" cy="1325563"/>
          </a:xfrm>
        </p:spPr>
        <p:txBody>
          <a:bodyPr/>
          <a:lstStyle/>
          <a:p>
            <a:r>
              <a:rPr lang="ja-JP" altLang="en-US" sz="3600" b="1" u="sng" dirty="0">
                <a:solidFill>
                  <a:prstClr val="black"/>
                </a:solidFill>
              </a:rPr>
              <a:t>院内患者会世話人連絡協議会</a:t>
            </a:r>
            <a:r>
              <a:rPr lang="ja-JP" altLang="en-US" sz="3600" b="1" u="sng" dirty="0">
                <a:solidFill>
                  <a:prstClr val="black"/>
                </a:solidFill>
                <a:hlinkClick r:id="rId2"/>
              </a:rPr>
              <a:t>（</a:t>
            </a:r>
            <a:r>
              <a:rPr lang="en-US" altLang="ja-JP" sz="3600" b="1" u="sng" dirty="0" err="1" smtClean="0">
                <a:solidFill>
                  <a:prstClr val="black"/>
                </a:solidFill>
                <a:hlinkClick r:id="rId2"/>
              </a:rPr>
              <a:t>HosPAC</a:t>
            </a:r>
            <a:r>
              <a:rPr lang="en-US" altLang="ja-JP" sz="3600" b="1" u="sng" dirty="0" smtClean="0">
                <a:solidFill>
                  <a:prstClr val="black"/>
                </a:solidFill>
                <a:hlinkClick r:id="rId2"/>
              </a:rPr>
              <a:t>)</a:t>
            </a:r>
            <a:r>
              <a:rPr lang="en-US" altLang="ja-JP" sz="3600" b="1" dirty="0" smtClean="0">
                <a:solidFill>
                  <a:prstClr val="black"/>
                </a:solidFill>
                <a:hlinkClick r:id="rId2"/>
              </a:rPr>
              <a:t>HP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164" y="1640681"/>
            <a:ext cx="5464436" cy="4895850"/>
          </a:xfrm>
          <a:prstGeom prst="rect">
            <a:avLst/>
          </a:prstGeom>
        </p:spPr>
      </p:pic>
      <p:pic>
        <p:nvPicPr>
          <p:cNvPr id="4" name="図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150" y="5903835"/>
            <a:ext cx="704850" cy="933450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221891" y="5372100"/>
            <a:ext cx="2019300" cy="13239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800" y="1395181"/>
            <a:ext cx="4991149" cy="4975379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>
            <a:off x="2581275" y="592455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7" idx="6"/>
          </p:cNvCxnSpPr>
          <p:nvPr/>
        </p:nvCxnSpPr>
        <p:spPr>
          <a:xfrm flipV="1">
            <a:off x="2241191" y="4771233"/>
            <a:ext cx="4597759" cy="12628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541" y="1735138"/>
            <a:ext cx="4810712" cy="47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1370863"/>
            <a:ext cx="6138863" cy="522281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81150" y="390525"/>
            <a:ext cx="10515600" cy="1795463"/>
          </a:xfrm>
        </p:spPr>
        <p:txBody>
          <a:bodyPr/>
          <a:lstStyle/>
          <a:p>
            <a:r>
              <a:rPr lang="ja-JP" altLang="en-US" b="1" dirty="0" smtClean="0"/>
              <a:t>　　ご清聴</a:t>
            </a:r>
            <a:r>
              <a:rPr lang="ja-JP" altLang="en-US" b="1" dirty="0"/>
              <a:t>ありがとう</a:t>
            </a:r>
            <a:r>
              <a:rPr lang="ja-JP" altLang="en-US" b="1" dirty="0" smtClean="0"/>
              <a:t>ございました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86125" y="5029200"/>
            <a:ext cx="4924425" cy="1828800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院内患者会世話人連絡協議会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　　　　事務局</a:t>
            </a:r>
            <a:r>
              <a:rPr lang="ja-JP" altLang="en-US" dirty="0"/>
              <a:t>　</a:t>
            </a:r>
            <a:r>
              <a:rPr lang="ja-JP" altLang="en-US" dirty="0" smtClean="0"/>
              <a:t>　　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6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2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556" y="1350921"/>
            <a:ext cx="5262473" cy="51440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7250" y="25358"/>
            <a:ext cx="10515600" cy="1325563"/>
          </a:xfrm>
        </p:spPr>
        <p:txBody>
          <a:bodyPr/>
          <a:lstStyle/>
          <a:p>
            <a:r>
              <a:rPr kumimoji="1" lang="ja-JP" altLang="en-US" dirty="0" smtClean="0"/>
              <a:t>　　</a:t>
            </a:r>
            <a:r>
              <a:rPr kumimoji="1" lang="ja-JP" altLang="en-US" sz="4000" b="1" u="sng" dirty="0" smtClean="0"/>
              <a:t>がん診療連携拠点病院の患者サロン</a:t>
            </a:r>
            <a:endParaRPr kumimoji="1" lang="ja-JP" altLang="en-US" sz="4000" b="1" u="sng" dirty="0"/>
          </a:p>
        </p:txBody>
      </p:sp>
      <p:pic>
        <p:nvPicPr>
          <p:cNvPr id="4" name="図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2905" y="5845175"/>
            <a:ext cx="704850" cy="933450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1" y="1350921"/>
            <a:ext cx="4998045" cy="5356055"/>
          </a:xfrm>
          <a:prstGeom prst="rect">
            <a:avLst/>
          </a:prstGeom>
        </p:spPr>
      </p:pic>
      <p:pic>
        <p:nvPicPr>
          <p:cNvPr id="6" name="図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05" y="2150077"/>
            <a:ext cx="6673850" cy="39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3600" b="1" dirty="0" smtClean="0"/>
              <a:t>　　</a:t>
            </a:r>
            <a:r>
              <a:rPr kumimoji="1" lang="ja-JP" altLang="en-US" sz="4000" b="1" u="sng" dirty="0" smtClean="0"/>
              <a:t>拠点病院の患者サロン都道府県別普及度</a:t>
            </a:r>
            <a:r>
              <a:rPr lang="ja-JP" altLang="en-US" sz="4000" b="1" u="sng" dirty="0"/>
              <a:t>合</a:t>
            </a:r>
            <a:endParaRPr kumimoji="1" lang="ja-JP" altLang="en-US" sz="4000" b="1" u="sng" dirty="0"/>
          </a:p>
        </p:txBody>
      </p:sp>
      <p:pic>
        <p:nvPicPr>
          <p:cNvPr id="4" name="図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52525"/>
            <a:ext cx="11010900" cy="571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850900"/>
            <a:ext cx="10515070" cy="5702300"/>
          </a:xfrm>
          <a:prstGeom prst="rect">
            <a:avLst/>
          </a:prstGeom>
        </p:spPr>
      </p:pic>
      <p:pic>
        <p:nvPicPr>
          <p:cNvPr id="5" name="図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50" y="5797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06" y="167516"/>
            <a:ext cx="4533900" cy="67532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43" y="167516"/>
            <a:ext cx="4784832" cy="303599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556" y="3203506"/>
            <a:ext cx="6082636" cy="358719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7150" y="5924550"/>
            <a:ext cx="7048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5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616</Words>
  <Application>Microsoft Office PowerPoint</Application>
  <PresentationFormat>ワイド画面</PresentationFormat>
  <Paragraphs>157</Paragraphs>
  <Slides>59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59</vt:i4>
      </vt:variant>
    </vt:vector>
  </HeadingPairs>
  <TitlesOfParts>
    <vt:vector size="72" baseType="lpstr">
      <vt:lpstr>HG丸ｺﾞｼｯｸM-PRO</vt:lpstr>
      <vt:lpstr>ＭＳ Ｐゴシック</vt:lpstr>
      <vt:lpstr>ＭＳ ゴシック</vt:lpstr>
      <vt:lpstr>ＭＳ 明朝</vt:lpstr>
      <vt:lpstr>Arial</vt:lpstr>
      <vt:lpstr>Calibri</vt:lpstr>
      <vt:lpstr>Calibri Light</vt:lpstr>
      <vt:lpstr>Century</vt:lpstr>
      <vt:lpstr>Times New Roman</vt:lpstr>
      <vt:lpstr>Office テーマ</vt:lpstr>
      <vt:lpstr>Office ​​テーマ</vt:lpstr>
      <vt:lpstr>1_Office ​​テーマ</vt:lpstr>
      <vt:lpstr>2_Office ​​テーマ</vt:lpstr>
      <vt:lpstr>PowerPoint プレゼンテーション</vt:lpstr>
      <vt:lpstr>最近の患者団体・患者会・サロンのいろいろ</vt:lpstr>
      <vt:lpstr>一般社団法人全国がん患者団体連合会　2015/5 発足</vt:lpstr>
      <vt:lpstr>一般社団法人全国がん患者団体連合会 構成メンバー（事例）</vt:lpstr>
      <vt:lpstr>　　　「がん患者学会2015」プログラム</vt:lpstr>
      <vt:lpstr>　　がん診療連携拠点病院の患者サロン</vt:lpstr>
      <vt:lpstr>　　拠点病院の患者サロン都道府県別普及度合</vt:lpstr>
      <vt:lpstr>PowerPoint プレゼンテーション</vt:lpstr>
      <vt:lpstr>PowerPoint プレゼンテーション</vt:lpstr>
      <vt:lpstr>　　　　　　　患者サロン：熊本県の事例（１）  　　　　　　　　＊早くから　患者会やがんサロンの推進                                 ＊患者会・がんサロンの連携の推進  　　　　　　国指定拠点病院　８　：　県指定拠点病院　１１：　がんサロン　２６　                                       　　　　　　　　　　　　　</vt:lpstr>
      <vt:lpstr>　　　　　　　　患者サロン：熊本県の事例（２） 　　　　　　　　　　　　 　　　　　　　　＊FaceBook 活用でのリアルタイムな情報交流 </vt:lpstr>
      <vt:lpstr>　　　　　　患者サロン：熊本県の事例（３） 　　　　　　　　＊がんサロンネットワークの集会</vt:lpstr>
      <vt:lpstr>　　　　　　　　患者サロン：千葉県の事例（１）  　　　　　　　　国指定拠点病院　14：　　県指定拠点病院　１７ 　　　　　            ＊県がん患者団体連絡協議会 加盟患者会・・・１５ 　　　　　          ＊患者会等による 患者サロン・・・・・・・・・・・・・・１７　 　　　　　          ＊拠点病院内の患者サロン・・・・・・・・・・・・・・・・１６  </vt:lpstr>
      <vt:lpstr>　　　　　　　       　　　　　　　　患者サロン：千葉県の事例（２） 　　　　　　　　　　　　　　　　　　        ＊ピア・サポート・サロン 　　　　　　　　　　　　　　　＊研修を経たピア・サポーターによる 　　　　　　　　　　　　　　　＊各月2回開催 　　　　　　　　　　　　　　　　　　　　　　　　　　　　　　　   　　　　　　　　　　　　　　　　　　　　　　　　　　　　    </vt:lpstr>
      <vt:lpstr>PowerPoint プレゼンテーション</vt:lpstr>
      <vt:lpstr>　　　　　　　　　患者サロン：千葉県の事例（３） 　　　　　　　　　　　　　　　 　　　　　　　　　　　　　　　　　　＊千葉県がんセンターの事例① 　　　　　　　　　　　　　　　</vt:lpstr>
      <vt:lpstr>                 患者サロン：千葉県の事例（４） 　　　　　　　　　　　 　　　　　　　　　　  ＊千葉県がんセンターの事例② </vt:lpstr>
      <vt:lpstr>　　　　　　　　　患者サロン：千葉県の事例（５）　　　　 　　　　　　　　　　＊千葉県がんセンターの事例③ 　　　　　　　　　　　　　　　 </vt:lpstr>
      <vt:lpstr>                患者サロン：千葉県の事例（6）                                         　　　 NPO法人支えあう会「α」①</vt:lpstr>
      <vt:lpstr>                患者サロン：千葉県の事例（７）                                         　　　　 NPO法人支えあう会「α」②</vt:lpstr>
      <vt:lpstr>PowerPoint プレゼンテーション</vt:lpstr>
      <vt:lpstr>                患者サロン：千葉県の事例（７）                                         　　　　 NPO法人支えあう会「α」②</vt:lpstr>
      <vt:lpstr>PowerPoint プレゼンテーション</vt:lpstr>
      <vt:lpstr>                患者サロン：千葉県の事例（７）                                         　　　　 NPO法人支えあう会「α」②</vt:lpstr>
      <vt:lpstr>PowerPoint プレゼンテーション</vt:lpstr>
      <vt:lpstr>                患者サロン：千葉県の事例（７）                                         　　　　 NPO法人支えあう会「α」②</vt:lpstr>
      <vt:lpstr>PowerPoint プレゼンテーション</vt:lpstr>
      <vt:lpstr>　　　　　　　患者サロンの活動事例（井田病院１） 　　　　　　　　　　　　　　　　　　　　　　　　　　　　　　　　　　　　　　　　　　　　　</vt:lpstr>
      <vt:lpstr>　　　　　患者サロンの活動事例（井田病院２）</vt:lpstr>
      <vt:lpstr>　　　　マギーズがんケアリングセンター</vt:lpstr>
      <vt:lpstr>　　　マギーズセンターの発展（１９９６より）</vt:lpstr>
      <vt:lpstr>PowerPoint プレゼンテーション</vt:lpstr>
      <vt:lpstr>　　　患者サロンの活動事例（井田病院３）</vt:lpstr>
      <vt:lpstr>PowerPoint プレゼンテーション</vt:lpstr>
      <vt:lpstr>PowerPoint プレゼンテーション</vt:lpstr>
      <vt:lpstr>　　　　　患者サロンの活動事例（井田病院４）</vt:lpstr>
      <vt:lpstr>　　　　患者サロンの活動事例（井田病院５）</vt:lpstr>
      <vt:lpstr>　　　　　　　　　血液疾患患者会の事例 　　　　　　　　　　　　リボンの会（１）</vt:lpstr>
      <vt:lpstr>　　　　　　　　血液疾患患者会の事例 　　　　　　　　　　　　リボンの会（２）</vt:lpstr>
      <vt:lpstr>　　　　　　　　　　　血液疾患患者会の事例 　　　　　　　　　　　　　　リボンの会（３）</vt:lpstr>
      <vt:lpstr>　　　　　　　　　血液疾患患者会の事例 　　　　　　　　　　　　　　リボンの会（４）</vt:lpstr>
      <vt:lpstr>　　　　　　　　　　血液疾患患者会の事例 　　　　　　　　　　　　　　リボンの会（５）</vt:lpstr>
      <vt:lpstr>　　　　　　　血液疾患患者会の事例 　　　　　　　　　　　グループネクサスジャパン（１）</vt:lpstr>
      <vt:lpstr>　　　　　　　　　　血液疾患患者会の事例 　　　　　　　　　　　グループネクサスジャパン（２）</vt:lpstr>
      <vt:lpstr>　　　　　　　血液疾患患者会の事例 　　　　　　　　　　　グループネクサスジャパン（３）</vt:lpstr>
      <vt:lpstr>　　　　　　　　血液疾患患者会の事例 　　　　　　　　　　　　　　　パロス（１）</vt:lpstr>
      <vt:lpstr>　　　　　　　　血液疾患患者会の事例 　　　　　　　　　　　　　　　パロス（２）</vt:lpstr>
      <vt:lpstr>　　　院内患者会世話人連絡協議会（HosPAC)HP</vt:lpstr>
      <vt:lpstr>院内患者会世話人連絡協議会（HosPAC)HP</vt:lpstr>
      <vt:lpstr>院内患者会世話人連絡協議会（HosPAC)HP</vt:lpstr>
      <vt:lpstr>　　　院内患者会世話人連絡協議会（HosPAC)HP</vt:lpstr>
      <vt:lpstr>院内患者会世話人連絡協議会（HosPAC)HP</vt:lpstr>
      <vt:lpstr>　　　院内患者会世話人連絡協議会（HosPAC)HP</vt:lpstr>
      <vt:lpstr>院内患者会世話人連絡協議会（HosPAC)HP</vt:lpstr>
      <vt:lpstr>院内患者会世話人連絡協議会（HosPAC)HP</vt:lpstr>
      <vt:lpstr>　　ご清聴ありがとうございました　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三鍋康彦</dc:creator>
  <cp:lastModifiedBy>三鍋康彦</cp:lastModifiedBy>
  <cp:revision>198</cp:revision>
  <cp:lastPrinted>2016-03-16T07:59:57Z</cp:lastPrinted>
  <dcterms:created xsi:type="dcterms:W3CDTF">2016-02-15T23:21:02Z</dcterms:created>
  <dcterms:modified xsi:type="dcterms:W3CDTF">2016-03-17T00:59:38Z</dcterms:modified>
</cp:coreProperties>
</file>