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81" r:id="rId2"/>
    <p:sldMasterId id="2147483694" r:id="rId3"/>
  </p:sldMasterIdLst>
  <p:notesMasterIdLst>
    <p:notesMasterId r:id="rId20"/>
  </p:notesMasterIdLst>
  <p:sldIdLst>
    <p:sldId id="256" r:id="rId4"/>
    <p:sldId id="325" r:id="rId5"/>
    <p:sldId id="326" r:id="rId6"/>
    <p:sldId id="327" r:id="rId7"/>
    <p:sldId id="328" r:id="rId8"/>
    <p:sldId id="330" r:id="rId9"/>
    <p:sldId id="329" r:id="rId10"/>
    <p:sldId id="296" r:id="rId11"/>
    <p:sldId id="310" r:id="rId12"/>
    <p:sldId id="301" r:id="rId13"/>
    <p:sldId id="302" r:id="rId14"/>
    <p:sldId id="297" r:id="rId15"/>
    <p:sldId id="298" r:id="rId16"/>
    <p:sldId id="303" r:id="rId17"/>
    <p:sldId id="304" r:id="rId18"/>
    <p:sldId id="33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279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+mn-ea"/>
                <a:ea typeface="+mn-ea"/>
              </a:defRPr>
            </a:pPr>
            <a:r>
              <a:rPr lang="ja-JP" altLang="en-US" sz="2000" dirty="0" smtClean="0">
                <a:latin typeface="+mn-ea"/>
                <a:ea typeface="+mn-ea"/>
              </a:rPr>
              <a:t>病院医療者</a:t>
            </a:r>
            <a:endParaRPr lang="en-US" altLang="en-US" sz="2000" dirty="0">
              <a:latin typeface="+mn-ea"/>
              <a:ea typeface="+mn-ea"/>
            </a:endParaRPr>
          </a:p>
          <a:p>
            <a:pPr>
              <a:defRPr>
                <a:latin typeface="+mn-ea"/>
                <a:ea typeface="+mn-ea"/>
              </a:defRPr>
            </a:pPr>
            <a:r>
              <a:rPr lang="en-US" altLang="en-US" dirty="0">
                <a:latin typeface="+mn-ea"/>
                <a:ea typeface="+mn-ea"/>
              </a:rPr>
              <a:t>（n=169）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Sheet1!$I$6</c:f>
              <c:strCache>
                <c:ptCount val="1"/>
                <c:pt idx="0">
                  <c:v>medical staffs at hospitals（n=169）</c:v>
                </c:pt>
              </c:strCache>
            </c:strRef>
          </c:tx>
          <c:dLbls>
            <c:dLbl>
              <c:idx val="0"/>
              <c:layout>
                <c:manualLayout>
                  <c:x val="-0.18497994354479275"/>
                  <c:y val="-0.22772369106861898"/>
                </c:manualLayout>
              </c:layout>
              <c:tx>
                <c:rich>
                  <a:bodyPr/>
                  <a:lstStyle/>
                  <a:p>
                    <a:pPr>
                      <a:defRPr sz="2400">
                        <a:solidFill>
                          <a:schemeClr val="bg1"/>
                        </a:solidFill>
                      </a:defRPr>
                    </a:pPr>
                    <a:r>
                      <a:rPr lang="ja-JP" altLang="en-US" sz="2800" b="1" dirty="0" smtClean="0">
                        <a:solidFill>
                          <a:schemeClr val="bg1"/>
                        </a:solidFill>
                      </a:rPr>
                      <a:t>ある</a:t>
                    </a:r>
                  </a:p>
                  <a:p>
                    <a:pPr>
                      <a:defRPr sz="2400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2000" b="1" dirty="0" smtClean="0">
                        <a:solidFill>
                          <a:schemeClr val="bg1"/>
                        </a:solidFill>
                      </a:rPr>
                      <a:t>138</a:t>
                    </a:r>
                    <a:r>
                      <a:rPr lang="ja-JP" altLang="en-US" sz="2800" b="1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altLang="ja-JP" sz="2800" b="1" dirty="0" smtClean="0">
                        <a:solidFill>
                          <a:schemeClr val="bg1"/>
                        </a:solidFill>
                      </a:rPr>
                      <a:t>(82%)</a:t>
                    </a:r>
                    <a:endParaRPr lang="ja-JP" altLang="en-US" sz="2800" b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04729361659983"/>
                      <c:h val="0.39830241652439491"/>
                    </c:manualLayout>
                  </c15:layout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ja-JP" altLang="en-US" sz="2000" dirty="0" smtClean="0"/>
                      <a:t>ない</a:t>
                    </a:r>
                    <a:endParaRPr lang="ja-JP" altLang="en-US" dirty="0" smtClean="0"/>
                  </a:p>
                  <a:p>
                    <a:r>
                      <a:rPr lang="en-US" altLang="ja-JP" dirty="0" smtClean="0"/>
                      <a:t>31</a:t>
                    </a:r>
                    <a:r>
                      <a:rPr lang="ja-JP" altLang="en-US" dirty="0"/>
                      <a:t>
</a:t>
                    </a:r>
                    <a:r>
                      <a:rPr lang="en-US" altLang="ja-JP" dirty="0" smtClean="0"/>
                      <a:t>(18%)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Sheet1!$H$7:$H$9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answer</c:v>
                </c:pt>
              </c:strCache>
            </c:strRef>
          </c:cat>
          <c:val>
            <c:numRef>
              <c:f>Sheet1!$I$7:$I$9</c:f>
              <c:numCache>
                <c:formatCode>General</c:formatCode>
                <c:ptCount val="3"/>
                <c:pt idx="0">
                  <c:v>138</c:v>
                </c:pt>
                <c:pt idx="1">
                  <c:v>31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+mn-ea"/>
                <a:ea typeface="+mn-ea"/>
              </a:defRPr>
            </a:pPr>
            <a:r>
              <a:rPr lang="ja-JP" altLang="en-US" sz="2000" dirty="0" smtClean="0">
                <a:latin typeface="+mn-ea"/>
                <a:ea typeface="+mn-ea"/>
              </a:rPr>
              <a:t>在宅医療者</a:t>
            </a:r>
            <a:endParaRPr lang="en-US" altLang="en-US" sz="2000" dirty="0">
              <a:latin typeface="+mn-ea"/>
              <a:ea typeface="+mn-ea"/>
            </a:endParaRPr>
          </a:p>
          <a:p>
            <a:pPr>
              <a:defRPr>
                <a:latin typeface="+mn-ea"/>
                <a:ea typeface="+mn-ea"/>
              </a:defRPr>
            </a:pPr>
            <a:r>
              <a:rPr lang="en-US" altLang="en-US" dirty="0">
                <a:latin typeface="+mn-ea"/>
                <a:ea typeface="+mn-ea"/>
              </a:rPr>
              <a:t>（n=1599）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Sheet1!$N$6</c:f>
              <c:strCache>
                <c:ptCount val="1"/>
                <c:pt idx="0">
                  <c:v>home care facility staffs（n=1599）</c:v>
                </c:pt>
              </c:strCache>
            </c:strRef>
          </c:tx>
          <c:dLbls>
            <c:dLbl>
              <c:idx val="0"/>
              <c:layout>
                <c:manualLayout>
                  <c:x val="-0.27201245481107322"/>
                  <c:y val="0.2314976945237952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2800" b="1" dirty="0" smtClean="0">
                        <a:solidFill>
                          <a:schemeClr val="bg1"/>
                        </a:solidFill>
                      </a:rPr>
                      <a:t>ある</a:t>
                    </a:r>
                  </a:p>
                  <a:p>
                    <a:r>
                      <a:rPr lang="en-US" altLang="ja-JP" sz="2000" b="1" dirty="0" smtClean="0">
                        <a:solidFill>
                          <a:schemeClr val="bg1"/>
                        </a:solidFill>
                      </a:rPr>
                      <a:t>399</a:t>
                    </a:r>
                    <a:r>
                      <a:rPr lang="ja-JP" altLang="en-US" sz="2800" b="1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altLang="ja-JP" sz="2800" b="1" dirty="0" smtClean="0">
                        <a:solidFill>
                          <a:schemeClr val="bg1"/>
                        </a:solidFill>
                      </a:rPr>
                      <a:t>(25%)</a:t>
                    </a:r>
                    <a:endParaRPr lang="ja-JP" altLang="en-US" sz="2800" b="1" dirty="0">
                      <a:solidFill>
                        <a:schemeClr val="bg1"/>
                      </a:solidFill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70440251572325"/>
                      <c:h val="0.39985965417746455"/>
                    </c:manualLayout>
                  </c15:layout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2400">
                        <a:solidFill>
                          <a:schemeClr val="tx1"/>
                        </a:solidFill>
                      </a:defRPr>
                    </a:pPr>
                    <a:r>
                      <a:rPr lang="ja-JP" altLang="en-US" sz="2400" dirty="0" smtClean="0">
                        <a:solidFill>
                          <a:schemeClr val="tx1"/>
                        </a:solidFill>
                      </a:rPr>
                      <a:t>ない</a:t>
                    </a:r>
                  </a:p>
                  <a:p>
                    <a:pPr>
                      <a:defRPr sz="2400">
                        <a:solidFill>
                          <a:schemeClr val="tx1"/>
                        </a:solidFill>
                      </a:defRPr>
                    </a:pPr>
                    <a:r>
                      <a:rPr lang="en-US" altLang="ja-JP" sz="2400" dirty="0" smtClean="0">
                        <a:solidFill>
                          <a:schemeClr val="tx1"/>
                        </a:solidFill>
                      </a:rPr>
                      <a:t>756</a:t>
                    </a:r>
                    <a:r>
                      <a:rPr lang="ja-JP" altLang="en-US" sz="2400" dirty="0">
                        <a:solidFill>
                          <a:schemeClr val="tx1"/>
                        </a:solidFill>
                      </a:rPr>
                      <a:t>
</a:t>
                    </a:r>
                    <a:r>
                      <a:rPr lang="en-US" altLang="ja-JP" sz="2400" dirty="0" smtClean="0">
                        <a:solidFill>
                          <a:schemeClr val="tx1"/>
                        </a:solidFill>
                      </a:rPr>
                      <a:t>(47%)</a:t>
                    </a:r>
                    <a:endParaRPr lang="ja-JP" altLang="en-US" sz="2400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ja-JP" altLang="en-US" sz="1800" dirty="0" smtClean="0"/>
                      <a:t>無回答</a:t>
                    </a:r>
                    <a:endParaRPr lang="ja-JP" altLang="en-US" dirty="0" smtClean="0"/>
                  </a:p>
                  <a:p>
                    <a:r>
                      <a:rPr lang="en-US" altLang="ja-JP" dirty="0" smtClean="0"/>
                      <a:t>444</a:t>
                    </a:r>
                    <a:r>
                      <a:rPr lang="ja-JP" altLang="en-US" dirty="0"/>
                      <a:t>
</a:t>
                    </a:r>
                    <a:r>
                      <a:rPr lang="en-US" altLang="ja-JP" dirty="0" smtClean="0"/>
                      <a:t>(28%)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Sheet1!$M$7:$M$9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answer</c:v>
                </c:pt>
              </c:strCache>
            </c:strRef>
          </c:cat>
          <c:val>
            <c:numRef>
              <c:f>Sheet1!$N$7:$N$9</c:f>
              <c:numCache>
                <c:formatCode>General</c:formatCode>
                <c:ptCount val="3"/>
                <c:pt idx="0">
                  <c:v>399</c:v>
                </c:pt>
                <c:pt idx="1">
                  <c:v>756</c:v>
                </c:pt>
                <c:pt idx="2">
                  <c:v>444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+mn-ea"/>
                <a:ea typeface="+mn-ea"/>
              </a:defRPr>
            </a:pPr>
            <a:r>
              <a:rPr lang="ja-JP" altLang="en-US" sz="2400" dirty="0" smtClean="0">
                <a:latin typeface="+mn-ea"/>
                <a:ea typeface="+mn-ea"/>
              </a:rPr>
              <a:t>病院医療者</a:t>
            </a:r>
            <a:endParaRPr lang="en-US" altLang="en-US" sz="2400" dirty="0" smtClean="0">
              <a:latin typeface="+mn-ea"/>
              <a:ea typeface="+mn-ea"/>
            </a:endParaRPr>
          </a:p>
          <a:p>
            <a:pPr>
              <a:defRPr>
                <a:latin typeface="+mn-ea"/>
                <a:ea typeface="+mn-ea"/>
              </a:defRPr>
            </a:pPr>
            <a:r>
              <a:rPr lang="en-US" altLang="en-US" sz="2400" dirty="0" smtClean="0">
                <a:latin typeface="+mn-ea"/>
                <a:ea typeface="+mn-ea"/>
              </a:rPr>
              <a:t>（</a:t>
            </a:r>
            <a:r>
              <a:rPr lang="en-US" altLang="en-US" sz="2400" dirty="0">
                <a:latin typeface="+mn-ea"/>
                <a:ea typeface="+mn-ea"/>
              </a:rPr>
              <a:t>n=169）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Sheet1!$I$19</c:f>
              <c:strCache>
                <c:ptCount val="1"/>
                <c:pt idx="0">
                  <c:v>medical staffs at hospitals（n=169）</c:v>
                </c:pt>
              </c:strCache>
            </c:strRef>
          </c:tx>
          <c:dLbls>
            <c:dLbl>
              <c:idx val="0"/>
              <c:layout>
                <c:manualLayout>
                  <c:x val="-0.17158953151304368"/>
                  <c:y val="-0.20961063976881825"/>
                </c:manualLayout>
              </c:layout>
              <c:tx>
                <c:rich>
                  <a:bodyPr/>
                  <a:lstStyle/>
                  <a:p>
                    <a:pPr>
                      <a:defRPr sz="2400">
                        <a:solidFill>
                          <a:schemeClr val="bg1"/>
                        </a:solidFill>
                      </a:defRPr>
                    </a:pPr>
                    <a:r>
                      <a:rPr lang="ja-JP" altLang="en-US" sz="2800" b="1" dirty="0" smtClean="0">
                        <a:solidFill>
                          <a:schemeClr val="bg1"/>
                        </a:solidFill>
                      </a:rPr>
                      <a:t>はい</a:t>
                    </a:r>
                    <a:r>
                      <a:rPr lang="ja-JP" altLang="en-US" sz="2800" b="1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altLang="ja-JP" sz="2000" b="1" dirty="0" smtClean="0">
                        <a:solidFill>
                          <a:schemeClr val="bg1"/>
                        </a:solidFill>
                      </a:rPr>
                      <a:t>138</a:t>
                    </a:r>
                  </a:p>
                  <a:p>
                    <a:pPr>
                      <a:defRPr sz="2400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2800" b="1" dirty="0" smtClean="0">
                        <a:solidFill>
                          <a:schemeClr val="bg1"/>
                        </a:solidFill>
                      </a:rPr>
                      <a:t>(82%)</a:t>
                    </a:r>
                    <a:endParaRPr lang="ja-JP" altLang="en-US" sz="2800" b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072865815076298"/>
                      <c:h val="0.3983024165243949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1.1983878328162689E-7"/>
                  <c:y val="8.0715087595722726E-2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 smtClean="0"/>
                      <a:t>いいえ</a:t>
                    </a:r>
                  </a:p>
                  <a:p>
                    <a:r>
                      <a:rPr lang="en-US" altLang="ja-JP" dirty="0" smtClean="0"/>
                      <a:t>6</a:t>
                    </a:r>
                    <a:r>
                      <a:rPr lang="ja-JP" altLang="en-US" dirty="0"/>
                      <a:t>
</a:t>
                    </a:r>
                    <a:r>
                      <a:rPr lang="en-US" altLang="ja-JP" dirty="0" smtClean="0"/>
                      <a:t>(3%)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07080650542437"/>
                      <c:h val="0.22658713736722988"/>
                    </c:manualLayout>
                  </c15:layout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ja-JP" altLang="en-US" dirty="0" smtClean="0"/>
                      <a:t>どちらともいえない</a:t>
                    </a:r>
                    <a:r>
                      <a:rPr lang="ja-JP" altLang="en-US" dirty="0"/>
                      <a:t>
</a:t>
                    </a:r>
                    <a:r>
                      <a:rPr lang="en-US" altLang="ja-JP" dirty="0" smtClean="0"/>
                      <a:t>25</a:t>
                    </a:r>
                  </a:p>
                  <a:p>
                    <a:r>
                      <a:rPr lang="en-US" altLang="ja-JP" dirty="0" smtClean="0"/>
                      <a:t>(15%)</a:t>
                    </a:r>
                    <a:endParaRPr lang="ja-JP" alt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Sheet1!$H$20:$H$22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Unclear</c:v>
                </c:pt>
              </c:strCache>
            </c:strRef>
          </c:cat>
          <c:val>
            <c:numRef>
              <c:f>Sheet1!$I$20:$I$22</c:f>
              <c:numCache>
                <c:formatCode>General</c:formatCode>
                <c:ptCount val="3"/>
                <c:pt idx="0">
                  <c:v>138</c:v>
                </c:pt>
                <c:pt idx="1">
                  <c:v>6</c:v>
                </c:pt>
                <c:pt idx="2">
                  <c:v>25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latin typeface="+mn-ea"/>
                <a:ea typeface="+mn-ea"/>
              </a:defRPr>
            </a:pPr>
            <a:r>
              <a:rPr lang="ja-JP" altLang="en-US" sz="2400" dirty="0" smtClean="0">
                <a:latin typeface="+mn-ea"/>
                <a:ea typeface="+mn-ea"/>
              </a:rPr>
              <a:t>在宅医療者</a:t>
            </a:r>
            <a:endParaRPr lang="en-US" altLang="en-US" sz="2400" dirty="0" smtClean="0">
              <a:latin typeface="+mn-ea"/>
              <a:ea typeface="+mn-ea"/>
            </a:endParaRPr>
          </a:p>
          <a:p>
            <a:pPr>
              <a:defRPr>
                <a:latin typeface="+mn-ea"/>
                <a:ea typeface="+mn-ea"/>
              </a:defRPr>
            </a:pPr>
            <a:r>
              <a:rPr lang="en-US" altLang="en-US" sz="2400" dirty="0" smtClean="0">
                <a:latin typeface="+mn-ea"/>
                <a:ea typeface="+mn-ea"/>
              </a:rPr>
              <a:t>（</a:t>
            </a:r>
            <a:r>
              <a:rPr lang="en-US" altLang="en-US" sz="2400" dirty="0">
                <a:latin typeface="+mn-ea"/>
                <a:ea typeface="+mn-ea"/>
              </a:rPr>
              <a:t>n=1599）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Sheet1!$N$19</c:f>
              <c:strCache>
                <c:ptCount val="1"/>
                <c:pt idx="0">
                  <c:v>home care facility staffs（n=1599）</c:v>
                </c:pt>
              </c:strCache>
            </c:strRef>
          </c:tx>
          <c:dLbls>
            <c:dLbl>
              <c:idx val="0"/>
              <c:layout>
                <c:manualLayout>
                  <c:x val="-0.22327031644629328"/>
                  <c:y val="0.2349961765043152"/>
                </c:manualLayout>
              </c:layout>
              <c:tx>
                <c:rich>
                  <a:bodyPr/>
                  <a:lstStyle/>
                  <a:p>
                    <a:pPr>
                      <a:defRPr sz="2400" b="1">
                        <a:solidFill>
                          <a:schemeClr val="bg1"/>
                        </a:solidFill>
                      </a:defRPr>
                    </a:pPr>
                    <a:r>
                      <a:rPr lang="ja-JP" altLang="en-US" sz="2400" b="1" dirty="0" smtClean="0">
                        <a:solidFill>
                          <a:schemeClr val="bg1"/>
                        </a:solidFill>
                      </a:rPr>
                      <a:t>はい</a:t>
                    </a:r>
                    <a:r>
                      <a:rPr lang="ja-JP" altLang="en-US" sz="2400" b="1" dirty="0">
                        <a:solidFill>
                          <a:schemeClr val="bg1"/>
                        </a:solidFill>
                      </a:rPr>
                      <a:t>
</a:t>
                    </a:r>
                    <a:r>
                      <a:rPr lang="en-US" altLang="ja-JP" sz="1800" b="1" dirty="0" smtClean="0">
                        <a:solidFill>
                          <a:schemeClr val="bg1"/>
                        </a:solidFill>
                      </a:rPr>
                      <a:t>297</a:t>
                    </a:r>
                  </a:p>
                  <a:p>
                    <a:pPr>
                      <a:defRPr sz="2400" b="1">
                        <a:solidFill>
                          <a:schemeClr val="bg1"/>
                        </a:solidFill>
                      </a:defRPr>
                    </a:pPr>
                    <a:r>
                      <a:rPr lang="en-US" altLang="ja-JP" sz="2400" b="1" dirty="0" smtClean="0">
                        <a:solidFill>
                          <a:schemeClr val="bg1"/>
                        </a:solidFill>
                      </a:rPr>
                      <a:t>(19%)</a:t>
                    </a:r>
                    <a:endParaRPr lang="ja-JP" altLang="en-US" sz="2400" b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113207547169809"/>
                      <c:h val="0.27779723342855434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95518248898139"/>
                  <c:y val="-9.7250021708087751E-3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sz="1600" dirty="0" smtClean="0"/>
                      <a:t> </a:t>
                    </a:r>
                    <a:r>
                      <a:rPr lang="ja-JP" altLang="en-US" sz="1800" dirty="0" smtClean="0"/>
                      <a:t> いいえ    </a:t>
                    </a:r>
                  </a:p>
                  <a:p>
                    <a:r>
                      <a:rPr lang="en-US" altLang="ja-JP" sz="1800" dirty="0" smtClean="0"/>
                      <a:t>242</a:t>
                    </a:r>
                  </a:p>
                  <a:p>
                    <a:r>
                      <a:rPr lang="en-US" altLang="ja-JP" sz="1800" dirty="0" smtClean="0"/>
                      <a:t>(15%)</a:t>
                    </a:r>
                    <a:endParaRPr lang="ja-JP" altLang="en-US" sz="1800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36804833358091"/>
                      <c:h val="0.26306556195885827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9206767196553257"/>
                  <c:y val="-3.7495666668066016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ja-JP" altLang="en-US" sz="1600" b="1" dirty="0" smtClean="0">
                        <a:solidFill>
                          <a:srgbClr val="FF0000"/>
                        </a:solidFill>
                      </a:rPr>
                      <a:t>どちらともいえない</a:t>
                    </a:r>
                    <a:r>
                      <a:rPr lang="ja-JP" altLang="en-US" sz="2400" b="1" dirty="0" smtClean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ja-JP" altLang="en-US" sz="1800" b="1" dirty="0">
                        <a:solidFill>
                          <a:srgbClr val="FF0000"/>
                        </a:solidFill>
                      </a:rPr>
                      <a:t>
</a:t>
                    </a:r>
                    <a:r>
                      <a:rPr lang="en-US" altLang="ja-JP" sz="1800" b="1" dirty="0" smtClean="0">
                        <a:solidFill>
                          <a:srgbClr val="FF0000"/>
                        </a:solidFill>
                      </a:rPr>
                      <a:t>1060</a:t>
                    </a:r>
                  </a:p>
                  <a:p>
                    <a:pPr>
                      <a:defRPr sz="1800" b="1">
                        <a:solidFill>
                          <a:srgbClr val="FF0000"/>
                        </a:solidFill>
                      </a:defRPr>
                    </a:pPr>
                    <a:r>
                      <a:rPr lang="en-US" altLang="ja-JP" sz="1800" b="1" dirty="0" smtClean="0">
                        <a:solidFill>
                          <a:srgbClr val="FF0000"/>
                        </a:solidFill>
                      </a:rPr>
                      <a:t>(66%)</a:t>
                    </a:r>
                    <a:endParaRPr lang="ja-JP" altLang="en-US" sz="1800" b="1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51474842767295592"/>
                      <c:h val="0.2371939408254110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Sheet1!$M$20:$M$22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Unclear</c:v>
                </c:pt>
              </c:strCache>
            </c:strRef>
          </c:cat>
          <c:val>
            <c:numRef>
              <c:f>Sheet1!$N$20:$N$22</c:f>
              <c:numCache>
                <c:formatCode>General</c:formatCode>
                <c:ptCount val="3"/>
                <c:pt idx="0">
                  <c:v>297</c:v>
                </c:pt>
                <c:pt idx="1">
                  <c:v>242</c:v>
                </c:pt>
                <c:pt idx="2">
                  <c:v>1060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A0BEC-FC03-431C-B2D5-BCC38B0E7406}" type="datetimeFigureOut">
              <a:rPr kumimoji="1" lang="ja-JP" altLang="en-US" smtClean="0"/>
              <a:t>2016/9/5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E2BAE-E571-4029-A5B1-B77139FFD2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0484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ea typeface="ＭＳ Ｐ明朝" charset="-128"/>
            </a:endParaRPr>
          </a:p>
        </p:txBody>
      </p:sp>
      <p:sp>
        <p:nvSpPr>
          <p:cNvPr id="1741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83F886-7A2A-4F84-8A3D-A436BBD4421A}" type="slidenum">
              <a:rPr lang="en-US" altLang="ja-JP" smtClean="0">
                <a:solidFill>
                  <a:prstClr val="black"/>
                </a:solidFill>
              </a:rPr>
              <a:pPr/>
              <a:t>8</a:t>
            </a:fld>
            <a:endParaRPr lang="en-US" altLang="ja-JP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414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D61035-E31D-4D79-AB93-13A2A30EE9DA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13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48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318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9169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2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82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728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8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8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105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2181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301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578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6072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569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7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>
  <p:cSld name="タイトル、2 つのコンテンツ (横)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half" idx="3"/>
          </p:nvPr>
        </p:nvSpPr>
        <p:spPr>
          <a:xfrm>
            <a:off x="609600" y="3938610"/>
            <a:ext cx="109728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1D67F4B-2BFB-4F77-8F22-B45297BBF7B3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63299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48"/>
            <a:ext cx="103632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63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877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2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8129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18484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8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8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2775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7156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537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6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8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6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62211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9108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35520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4"/>
            <a:ext cx="27432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44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5D878-D7D4-49E5-A33D-5ACD1DB25C1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2016/9/5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3CE02-14EB-4D3A-B3EE-7532CF39B65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650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>
  <p:cSld name="タイトル、2 つのコンテンツ (横)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53848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half" idx="3"/>
          </p:nvPr>
        </p:nvSpPr>
        <p:spPr>
          <a:xfrm>
            <a:off x="609600" y="3938610"/>
            <a:ext cx="10972800" cy="218757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A1D67F4B-2BFB-4F77-8F22-B45297BBF7B3}" type="slidenum">
              <a:rPr lang="en-US" altLang="ja-JP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92607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D55D878-D7D4-49E5-A33D-5ACD1DB25C18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2016/9/5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7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033CE02-14EB-4D3A-B3EE-7532CF39B65F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7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D55D878-D7D4-49E5-A33D-5ACD1DB25C18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2016/9/5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7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7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6033CE02-14EB-4D3A-B3EE-7532CF39B65F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501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oleObject" Target="../embeddings/Microsoft_Excel_97-2003_Workshee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86957" y="2039614"/>
            <a:ext cx="9152401" cy="1646302"/>
          </a:xfrm>
        </p:spPr>
        <p:txBody>
          <a:bodyPr/>
          <a:lstStyle/>
          <a:p>
            <a:r>
              <a:rPr lang="ja-JP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血液疾患の在宅医療</a:t>
            </a:r>
            <a:endParaRPr kumimoji="1" lang="ja-JP" altLang="en-U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79690" y="4660434"/>
            <a:ext cx="7766936" cy="1096899"/>
          </a:xfrm>
        </p:spPr>
        <p:txBody>
          <a:bodyPr>
            <a:normAutofit fontScale="70000" lnSpcReduction="20000"/>
          </a:bodyPr>
          <a:lstStyle/>
          <a:p>
            <a:r>
              <a:rPr lang="ja-JP" altLang="en-US" sz="2800" dirty="0" smtClean="0">
                <a:solidFill>
                  <a:schemeClr val="tx1"/>
                </a:solidFill>
              </a:rPr>
              <a:t>トータス往診クリニック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国立がん研究センター東病院　血液腫瘍科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</a:rPr>
              <a:t>大橋　晃太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9244" y="101599"/>
            <a:ext cx="126042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2016/9/4</a:t>
            </a:r>
            <a:endParaRPr kumimoji="1" lang="ja-JP" altLang="en-US" sz="20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216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5"/>
          <p:cNvSpPr>
            <a:spLocks noGrp="1"/>
          </p:cNvSpPr>
          <p:nvPr>
            <p:ph type="title"/>
          </p:nvPr>
        </p:nvSpPr>
        <p:spPr>
          <a:xfrm>
            <a:off x="1991544" y="260648"/>
            <a:ext cx="8229600" cy="106613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ja-JP" altLang="en-US" sz="2800" b="1" dirty="0">
                <a:latin typeface="+mn-ea"/>
                <a:ea typeface="+mn-ea"/>
              </a:rPr>
              <a:t>　</a:t>
            </a:r>
            <a:r>
              <a:rPr lang="ja-JP" alt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血液疾患の在宅療養支援経験の有無</a:t>
            </a:r>
            <a:endParaRPr lang="ja-JP" alt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  <a:ea typeface="+mn-ea"/>
            </a:endParaRPr>
          </a:p>
        </p:txBody>
      </p:sp>
      <p:graphicFrame>
        <p:nvGraphicFramePr>
          <p:cNvPr id="9" name="コンテンツ プレースホルダー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4634539"/>
              </p:ext>
            </p:extLst>
          </p:nvPr>
        </p:nvGraphicFramePr>
        <p:xfrm>
          <a:off x="1981200" y="1600207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コンテンツ プレースホルダー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83364174"/>
              </p:ext>
            </p:extLst>
          </p:nvPr>
        </p:nvGraphicFramePr>
        <p:xfrm>
          <a:off x="6172200" y="1600207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5295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1403924" y="89283"/>
            <a:ext cx="9378779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ja-JP" alt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在宅療養支援時に問題を感じたことがあるか？</a:t>
            </a: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92560381"/>
              </p:ext>
            </p:extLst>
          </p:nvPr>
        </p:nvGraphicFramePr>
        <p:xfrm>
          <a:off x="1921042" y="1359081"/>
          <a:ext cx="417227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コンテンツ プレースホルダー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35687826"/>
              </p:ext>
            </p:extLst>
          </p:nvPr>
        </p:nvGraphicFramePr>
        <p:xfrm>
          <a:off x="6172200" y="1402495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グループ化 3"/>
          <p:cNvGrpSpPr/>
          <p:nvPr/>
        </p:nvGrpSpPr>
        <p:grpSpPr>
          <a:xfrm>
            <a:off x="494272" y="6039671"/>
            <a:ext cx="11497727" cy="523220"/>
            <a:chOff x="407773" y="6126170"/>
            <a:chExt cx="11497727" cy="523220"/>
          </a:xfrm>
        </p:grpSpPr>
        <p:sp>
          <p:nvSpPr>
            <p:cNvPr id="2" name="テキスト ボックス 1"/>
            <p:cNvSpPr txBox="1"/>
            <p:nvPr/>
          </p:nvSpPr>
          <p:spPr>
            <a:xfrm>
              <a:off x="438899" y="6126170"/>
              <a:ext cx="11466601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>
                  <a:solidFill>
                    <a:schemeClr val="accent2"/>
                  </a:solidFill>
                </a:rPr>
                <a:t>病棟医療者と違い、在宅側は血液疾患の在宅に問題を感じていない！？</a:t>
              </a:r>
              <a:endParaRPr kumimoji="1" lang="ja-JP" altLang="en-US" sz="2800" dirty="0">
                <a:solidFill>
                  <a:schemeClr val="accent2"/>
                </a:solidFill>
              </a:endParaRPr>
            </a:p>
          </p:txBody>
        </p:sp>
        <p:sp>
          <p:nvSpPr>
            <p:cNvPr id="3" name="角丸四角形 2"/>
            <p:cNvSpPr/>
            <p:nvPr/>
          </p:nvSpPr>
          <p:spPr>
            <a:xfrm>
              <a:off x="407773" y="6126170"/>
              <a:ext cx="11121081" cy="52176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2218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686800" cy="1143000"/>
          </a:xfrm>
        </p:spPr>
        <p:txBody>
          <a:bodyPr>
            <a:noAutofit/>
          </a:bodyPr>
          <a:lstStyle/>
          <a:p>
            <a:r>
              <a:rPr lang="ja-JP" altLang="en-US" sz="2800" b="1" dirty="0">
                <a:latin typeface="+mn-ea"/>
                <a:ea typeface="+mn-ea"/>
              </a:rPr>
              <a:t>血液疾患患者の在宅医療支援の問題点　（病院医療者）（複数回答あり）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2207568" y="1628801"/>
          <a:ext cx="8229600" cy="432752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28592"/>
                <a:gridCol w="720080"/>
                <a:gridCol w="720080"/>
                <a:gridCol w="720080"/>
                <a:gridCol w="740768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病院医師</a:t>
                      </a:r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2000" b="1" u="none" strike="noStrike">
                          <a:effectLst/>
                          <a:latin typeface="+mn-ea"/>
                          <a:ea typeface="+mn-ea"/>
                        </a:rPr>
                        <a:t>n=38)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  <a:latin typeface="+mn-ea"/>
                          <a:ea typeface="+mn-ea"/>
                        </a:rPr>
                        <a:t>病院看護師</a:t>
                      </a: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2000" b="1" u="none" strike="noStrike" dirty="0">
                          <a:effectLst/>
                          <a:latin typeface="+mn-ea"/>
                          <a:ea typeface="+mn-ea"/>
                        </a:rPr>
                        <a:t>n=72)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  <a:latin typeface="+mn-ea"/>
                          <a:ea typeface="+mn-ea"/>
                        </a:rPr>
                        <a:t>n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  <a:latin typeface="+mn-ea"/>
                          <a:ea typeface="+mn-ea"/>
                        </a:rPr>
                        <a:t>n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 smtClean="0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輸血を施行できる近隣病院の確保が困難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28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73.7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59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81.9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赤血球輸血の投与計画が困難 </a:t>
                      </a:r>
                      <a:endParaRPr lang="ja-JP" altLang="en-US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13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34.2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25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34.7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effectLst/>
                          <a:latin typeface="+mn-ea"/>
                          <a:ea typeface="+mn-ea"/>
                        </a:rPr>
                        <a:t>血小板輸血の投与計画が困難 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13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34.2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26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36.1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抗癌剤の投与が必要 </a:t>
                      </a:r>
                      <a:endParaRPr lang="ja-JP" alt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15.8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11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15.3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点滴での抗生剤投与が必要 </a:t>
                      </a:r>
                      <a:endParaRPr lang="ja-JP" altLang="en-US" sz="2000" b="1" i="0" u="none" strike="noStrike"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5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13.2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8.3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その他特殊薬剤投与が必要 </a:t>
                      </a:r>
                      <a:endParaRPr lang="ja-JP" alt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5.3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12.5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終末期における患者・家族の方針未決定 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16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42.1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47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65.3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患者家族の介護力不足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24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63.2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57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79.2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患者の経済的問題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15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39.5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35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48.6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848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75520" y="274638"/>
            <a:ext cx="8640960" cy="1143000"/>
          </a:xfrm>
        </p:spPr>
        <p:txBody>
          <a:bodyPr>
            <a:noAutofit/>
          </a:bodyPr>
          <a:lstStyle/>
          <a:p>
            <a:r>
              <a:rPr lang="ja-JP" altLang="en-US" sz="2800" b="1" dirty="0"/>
              <a:t>血液疾患患者の在宅医療支援の問題点　（在宅医療者）（複数回答あり）</a:t>
            </a:r>
            <a:br>
              <a:rPr lang="ja-JP" altLang="en-US" sz="2800" b="1" dirty="0"/>
            </a:br>
            <a:endParaRPr lang="ja-JP" altLang="en-US" sz="2800" b="1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1991544" y="1124744"/>
          <a:ext cx="8229600" cy="53174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28592"/>
                <a:gridCol w="720080"/>
                <a:gridCol w="720080"/>
                <a:gridCol w="720080"/>
                <a:gridCol w="740768"/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 smtClean="0">
                          <a:effectLst/>
                          <a:latin typeface="+mn-ea"/>
                          <a:ea typeface="+mn-ea"/>
                        </a:rPr>
                        <a:t>在宅医師</a:t>
                      </a: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2000" b="1" u="none" strike="noStrike" dirty="0">
                          <a:effectLst/>
                          <a:latin typeface="+mn-ea"/>
                          <a:ea typeface="+mn-ea"/>
                        </a:rPr>
                        <a:t>n=209)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 smtClean="0">
                          <a:effectLst/>
                          <a:latin typeface="+mn-ea"/>
                          <a:ea typeface="+mn-ea"/>
                        </a:rPr>
                        <a:t>在宅看護師</a:t>
                      </a:r>
                      <a:r>
                        <a:rPr lang="en-US" altLang="ja-JP" sz="2000" b="1" u="none" strike="noStrike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en-US" sz="2000" b="1" u="none" strike="noStrike" dirty="0">
                          <a:effectLst/>
                          <a:latin typeface="+mn-ea"/>
                          <a:ea typeface="+mn-ea"/>
                        </a:rPr>
                        <a:t>n=112)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ja-JP" altLang="en-US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+mn-ea"/>
                          <a:ea typeface="+mn-ea"/>
                        </a:rPr>
                        <a:t>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u="none" strike="noStrike">
                          <a:effectLst/>
                          <a:latin typeface="+mn-ea"/>
                          <a:ea typeface="+mn-ea"/>
                        </a:rPr>
                        <a:t>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%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輸血を施行できる近隣病院の確保が困難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76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36.4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36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32.1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effectLst/>
                          <a:latin typeface="+mn-ea"/>
                          <a:ea typeface="+mn-ea"/>
                        </a:rPr>
                        <a:t>赤血球輸血の投与計画が困難 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36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17.2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11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9.8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effectLst/>
                          <a:latin typeface="+mn-ea"/>
                          <a:ea typeface="+mn-ea"/>
                        </a:rPr>
                        <a:t>血小板輸血の投与計画が困難 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33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15.8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10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8.9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抗癌剤の投与計画が困難 </a:t>
                      </a:r>
                      <a:endParaRPr lang="ja-JP" altLang="en-US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12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5.7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12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10.7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>
                          <a:effectLst/>
                          <a:latin typeface="+mn-ea"/>
                          <a:ea typeface="+mn-ea"/>
                        </a:rPr>
                        <a:t>点滴での抗生剤投与が必要</a:t>
                      </a:r>
                      <a:endParaRPr lang="ja-JP" altLang="en-US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4.3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6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5.4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輸血・抗癌剤・抗生剤投与のマンパワー不足</a:t>
                      </a:r>
                      <a:endParaRPr lang="ja-JP" altLang="en-US" sz="2000" b="1" i="0" u="none" strike="noStrike"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20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9.6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0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0.0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輸血・抗癌剤・抗生剤投与の在庫管理上の問題</a:t>
                      </a:r>
                      <a:endParaRPr lang="ja-JP" altLang="en-US" sz="2000" b="1" i="0" u="none" strike="noStrike"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23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11.0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1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0.9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血液疾患診療未経験による治療又はケアの知識不足 </a:t>
                      </a:r>
                      <a:endParaRPr lang="ja-JP" altLang="en-US" sz="2000" b="1" i="0" u="none" strike="noStrike" dirty="0">
                        <a:solidFill>
                          <a:srgbClr val="0070C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9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4.3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8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7.1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終末期における患者・家族の方針未決定 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88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42.1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42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37.5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患者家族の介護力不足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88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42.1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47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42.0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患者の経済的問題</a:t>
                      </a:r>
                      <a:endParaRPr lang="ja-JP" altLang="en-US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53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25.4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>
                          <a:effectLst/>
                          <a:latin typeface="+mn-ea"/>
                          <a:ea typeface="+mn-ea"/>
                        </a:rPr>
                        <a:t>27</a:t>
                      </a:r>
                      <a:endParaRPr lang="en-US" altLang="ja-JP" sz="2000" b="1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24.1</a:t>
                      </a:r>
                      <a:endParaRPr lang="en-US" altLang="ja-JP" sz="2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97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1985962" y="116632"/>
            <a:ext cx="8229600" cy="1143000"/>
          </a:xfrm>
        </p:spPr>
        <p:txBody>
          <a:bodyPr/>
          <a:lstStyle/>
          <a:p>
            <a:r>
              <a:rPr lang="ja-JP" altLang="ja-JP" sz="2800" b="1" dirty="0">
                <a:latin typeface="+mn-ea"/>
                <a:ea typeface="+mn-ea"/>
              </a:rPr>
              <a:t>病院医療者から</a:t>
            </a:r>
            <a:r>
              <a:rPr lang="ja-JP" altLang="en-US" sz="2800" b="1" dirty="0">
                <a:latin typeface="+mn-ea"/>
                <a:ea typeface="+mn-ea"/>
              </a:rPr>
              <a:t>在宅</a:t>
            </a:r>
            <a:r>
              <a:rPr lang="ja-JP" altLang="ja-JP" sz="2800" b="1" dirty="0">
                <a:latin typeface="+mn-ea"/>
                <a:ea typeface="+mn-ea"/>
              </a:rPr>
              <a:t>医療者</a:t>
            </a:r>
            <a:r>
              <a:rPr lang="ja-JP" altLang="en-US" sz="2800" b="1" dirty="0">
                <a:latin typeface="+mn-ea"/>
                <a:ea typeface="+mn-ea"/>
              </a:rPr>
              <a:t>への要望</a:t>
            </a:r>
            <a:endParaRPr lang="ja-JP" altLang="en-US" sz="2800" dirty="0">
              <a:latin typeface="+mn-ea"/>
              <a:ea typeface="+mn-ea"/>
            </a:endParaRPr>
          </a:p>
        </p:txBody>
      </p:sp>
      <p:graphicFrame>
        <p:nvGraphicFramePr>
          <p:cNvPr id="6147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1734946" y="1046536"/>
          <a:ext cx="8616950" cy="561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9" name="Worksheet" r:id="rId4" imgW="8953782" imgH="5829300" progId="Excel.Sheet.8">
                  <p:embed/>
                </p:oleObj>
              </mc:Choice>
              <mc:Fallback>
                <p:oleObj name="Worksheet" r:id="rId4" imgW="8953782" imgH="58293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4946" y="1046536"/>
                        <a:ext cx="8616950" cy="561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9767888" y="6443664"/>
            <a:ext cx="6207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/>
              <a:t>（</a:t>
            </a:r>
            <a:r>
              <a:rPr lang="en-US" altLang="ja-JP"/>
              <a:t>%</a:t>
            </a:r>
            <a:r>
              <a:rPr lang="ja-JP" altLang="en-US"/>
              <a:t>）</a:t>
            </a:r>
          </a:p>
        </p:txBody>
      </p:sp>
      <p:sp>
        <p:nvSpPr>
          <p:cNvPr id="2" name="円/楕円 1"/>
          <p:cNvSpPr/>
          <p:nvPr/>
        </p:nvSpPr>
        <p:spPr>
          <a:xfrm>
            <a:off x="3215680" y="5373216"/>
            <a:ext cx="2448272" cy="36004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3575720" y="1211979"/>
            <a:ext cx="1966111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786215" y="1572019"/>
            <a:ext cx="2733721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783632" y="3602720"/>
            <a:ext cx="2736304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11624" y="4653136"/>
            <a:ext cx="2830206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97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>
          <a:xfrm>
            <a:off x="2015331" y="125413"/>
            <a:ext cx="8229600" cy="1143000"/>
          </a:xfrm>
        </p:spPr>
        <p:txBody>
          <a:bodyPr/>
          <a:lstStyle/>
          <a:p>
            <a:r>
              <a:rPr lang="ja-JP" altLang="en-US" sz="2800" b="1" dirty="0">
                <a:latin typeface="+mn-ea"/>
                <a:ea typeface="+mn-ea"/>
              </a:rPr>
              <a:t>在宅医療者から病院医療者への要望</a:t>
            </a:r>
            <a:endParaRPr lang="ja-JP" altLang="en-US" sz="2800" dirty="0">
              <a:latin typeface="+mn-ea"/>
              <a:ea typeface="+mn-ea"/>
            </a:endParaRPr>
          </a:p>
        </p:txBody>
      </p:sp>
      <p:graphicFrame>
        <p:nvGraphicFramePr>
          <p:cNvPr id="7171" name="コンテンツ プレースホルダー 3"/>
          <p:cNvGraphicFramePr>
            <a:graphicFrameLocks noGrp="1"/>
          </p:cNvGraphicFramePr>
          <p:nvPr>
            <p:ph idx="1"/>
            <p:extLst/>
          </p:nvPr>
        </p:nvGraphicFramePr>
        <p:xfrm>
          <a:off x="1631951" y="1268414"/>
          <a:ext cx="8856663" cy="539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Worksheet" r:id="rId5" imgW="8858391" imgH="5400675" progId="Excel.Sheet.8">
                  <p:embed/>
                </p:oleObj>
              </mc:Choice>
              <mc:Fallback>
                <p:oleObj name="Worksheet" r:id="rId5" imgW="8858391" imgH="5400675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1" y="1268414"/>
                        <a:ext cx="8856663" cy="539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テキスト ボックス 4"/>
          <p:cNvSpPr txBox="1">
            <a:spLocks noChangeArrowheads="1"/>
          </p:cNvSpPr>
          <p:nvPr/>
        </p:nvSpPr>
        <p:spPr bwMode="auto">
          <a:xfrm>
            <a:off x="9934576" y="6276975"/>
            <a:ext cx="6207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/>
              <a:t>（</a:t>
            </a:r>
            <a:r>
              <a:rPr lang="en-US" altLang="ja-JP"/>
              <a:t>%</a:t>
            </a:r>
            <a:r>
              <a:rPr lang="ja-JP" altLang="en-US"/>
              <a:t>）</a:t>
            </a:r>
          </a:p>
        </p:txBody>
      </p:sp>
      <p:sp>
        <p:nvSpPr>
          <p:cNvPr id="5" name="円/楕円 4"/>
          <p:cNvSpPr/>
          <p:nvPr/>
        </p:nvSpPr>
        <p:spPr>
          <a:xfrm>
            <a:off x="3071664" y="4149080"/>
            <a:ext cx="2736304" cy="360040"/>
          </a:xfrm>
          <a:prstGeom prst="ellipse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1703512" y="2592916"/>
            <a:ext cx="4104456" cy="4383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2207568" y="3385004"/>
            <a:ext cx="3672408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3215680" y="5301208"/>
            <a:ext cx="2664296" cy="3600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792190" y="2994360"/>
            <a:ext cx="2087786" cy="42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8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4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では、患者サイドからみた、</a:t>
            </a:r>
            <a:r>
              <a:rPr kumimoji="1" lang="en-US" altLang="ja-JP" sz="4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kumimoji="1" lang="en-US" altLang="ja-JP" sz="4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ja-JP" altLang="en-US" sz="4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在宅医療にもとめるものは何か？</a:t>
            </a:r>
            <a:endParaRPr kumimoji="1" lang="ja-JP" altLang="en-US" sz="4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2684464"/>
            <a:ext cx="8596668" cy="2659061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ここを調査するために、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これからアンケートを実施していく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予定</a:t>
            </a:r>
            <a:r>
              <a:rPr kumimoji="1" lang="ja-JP" altLang="en-US" sz="3600" dirty="0" smtClean="0"/>
              <a:t>です。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33427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14742"/>
            <a:ext cx="8596668" cy="865909"/>
          </a:xfrm>
        </p:spPr>
        <p:txBody>
          <a:bodyPr/>
          <a:lstStyle/>
          <a:p>
            <a:r>
              <a:rPr kumimoji="1" lang="en-US" altLang="ja-JP" dirty="0" smtClean="0"/>
              <a:t>Q.</a:t>
            </a:r>
            <a:r>
              <a:rPr kumimoji="1" lang="ja-JP" altLang="en-US" dirty="0" smtClean="0"/>
              <a:t>血液疾患の在宅医療って何？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810488"/>
            <a:ext cx="8596668" cy="5191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200" dirty="0" smtClean="0">
                <a:solidFill>
                  <a:srgbClr val="FF0000"/>
                </a:solidFill>
              </a:rPr>
              <a:t>A.</a:t>
            </a:r>
            <a:br>
              <a:rPr kumimoji="1" lang="en-US" altLang="ja-JP" sz="3200" dirty="0" smtClean="0">
                <a:solidFill>
                  <a:srgbClr val="FF0000"/>
                </a:solidFill>
              </a:rPr>
            </a:br>
            <a:r>
              <a:rPr kumimoji="1" lang="ja-JP" altLang="en-US" sz="3200" dirty="0" smtClean="0">
                <a:solidFill>
                  <a:schemeClr val="tx1"/>
                </a:solidFill>
              </a:rPr>
              <a:t>血液疾患の患者さんが安心して病気と向き合っていけるように、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ご自宅での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/>
            </a:r>
            <a:br>
              <a:rPr kumimoji="1" lang="en-US" altLang="ja-JP" sz="3200" dirty="0" smtClean="0">
                <a:solidFill>
                  <a:srgbClr val="FF0000"/>
                </a:solidFill>
              </a:rPr>
            </a:br>
            <a:r>
              <a:rPr kumimoji="1" lang="ja-JP" altLang="en-US" sz="3200" dirty="0" smtClean="0">
                <a:solidFill>
                  <a:srgbClr val="FF0000"/>
                </a:solidFill>
              </a:rPr>
              <a:t>生活をサポートするための医療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です。</a:t>
            </a:r>
            <a:endParaRPr lang="en-US" altLang="ja-JP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chemeClr val="tx1"/>
                </a:solidFill>
              </a:rPr>
              <a:t>　→　医師</a:t>
            </a:r>
            <a:r>
              <a:rPr kumimoji="1" lang="en-US" altLang="ja-JP" sz="3200" dirty="0" smtClean="0">
                <a:solidFill>
                  <a:schemeClr val="tx1"/>
                </a:solidFill>
              </a:rPr>
              <a:t>/</a:t>
            </a:r>
            <a:r>
              <a:rPr kumimoji="1" lang="ja-JP" altLang="en-US" sz="3200" dirty="0" smtClean="0">
                <a:solidFill>
                  <a:schemeClr val="tx1"/>
                </a:solidFill>
              </a:rPr>
              <a:t>看護師がご自宅に訪問します。</a:t>
            </a:r>
            <a:endParaRPr kumimoji="1" lang="en-US" altLang="ja-JP" sz="3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ja-JP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rgbClr val="FF0000"/>
                </a:solidFill>
              </a:rPr>
              <a:t>　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7334" y="6075005"/>
            <a:ext cx="7725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（通院が困難な方を想定してお話しています）</a:t>
            </a:r>
            <a:endParaRPr kumimoji="1" lang="ja-JP" altLang="en-US" sz="2800" dirty="0"/>
          </a:p>
        </p:txBody>
      </p:sp>
      <p:grpSp>
        <p:nvGrpSpPr>
          <p:cNvPr id="9" name="グループ化 8"/>
          <p:cNvGrpSpPr/>
          <p:nvPr/>
        </p:nvGrpSpPr>
        <p:grpSpPr>
          <a:xfrm>
            <a:off x="1133475" y="3800475"/>
            <a:ext cx="6981824" cy="1689020"/>
            <a:chOff x="1133475" y="3800475"/>
            <a:chExt cx="6981824" cy="1689020"/>
          </a:xfrm>
        </p:grpSpPr>
        <p:sp>
          <p:nvSpPr>
            <p:cNvPr id="8" name="角丸四角形 7"/>
            <p:cNvSpPr/>
            <p:nvPr/>
          </p:nvSpPr>
          <p:spPr>
            <a:xfrm>
              <a:off x="1133475" y="3800475"/>
              <a:ext cx="6905625" cy="16890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1349054" y="3919835"/>
              <a:ext cx="6766245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3200" dirty="0">
                  <a:solidFill>
                    <a:srgbClr val="0070C0"/>
                  </a:solidFill>
                </a:rPr>
                <a:t>①外来治療</a:t>
              </a:r>
              <a:r>
                <a:rPr kumimoji="1" lang="en-US" altLang="ja-JP" sz="3200" dirty="0">
                  <a:solidFill>
                    <a:srgbClr val="0070C0"/>
                  </a:solidFill>
                </a:rPr>
                <a:t>/</a:t>
              </a:r>
              <a:r>
                <a:rPr kumimoji="1" lang="ja-JP" altLang="en-US" sz="3200" dirty="0">
                  <a:solidFill>
                    <a:srgbClr val="0070C0"/>
                  </a:solidFill>
                </a:rPr>
                <a:t>経過観察中のサポート</a:t>
              </a:r>
              <a:endParaRPr kumimoji="1" lang="en-US" altLang="ja-JP" sz="3200" dirty="0">
                <a:solidFill>
                  <a:srgbClr val="0070C0"/>
                </a:solidFill>
              </a:endParaRPr>
            </a:p>
            <a:p>
              <a:r>
                <a:rPr kumimoji="1" lang="ja-JP" altLang="en-US" sz="3200" dirty="0">
                  <a:solidFill>
                    <a:schemeClr val="accent1">
                      <a:lumMod val="75000"/>
                    </a:schemeClr>
                  </a:solidFill>
                </a:rPr>
                <a:t>　②退院へ向けてのサポート</a:t>
              </a:r>
              <a:endParaRPr kumimoji="1" lang="en-US" altLang="ja-JP" sz="32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kumimoji="1" lang="ja-JP" altLang="en-US" sz="3200" dirty="0">
                  <a:solidFill>
                    <a:srgbClr val="FF0000"/>
                  </a:solidFill>
                </a:rPr>
                <a:t>　</a:t>
              </a:r>
              <a:r>
                <a:rPr kumimoji="1" lang="ja-JP" altLang="en-US" sz="3200" dirty="0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③終末期のサポート</a:t>
              </a:r>
              <a:r>
                <a:rPr kumimoji="1" lang="ja-JP" altLang="en-US" sz="3200" dirty="0">
                  <a:solidFill>
                    <a:srgbClr val="FF0000"/>
                  </a:solidFill>
                </a:rPr>
                <a:t>　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188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131" y="443342"/>
            <a:ext cx="8596668" cy="1320800"/>
          </a:xfrm>
        </p:spPr>
        <p:txBody>
          <a:bodyPr/>
          <a:lstStyle/>
          <a:p>
            <a:r>
              <a:rPr kumimoji="1" lang="ja-JP" altLang="en-US" dirty="0" smtClean="0"/>
              <a:t>たとえば・・・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131" y="1442024"/>
            <a:ext cx="10929313" cy="4742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>
                <a:solidFill>
                  <a:srgbClr val="0070C0"/>
                </a:solidFill>
              </a:rPr>
              <a:t>①外来治療</a:t>
            </a:r>
            <a:r>
              <a:rPr kumimoji="1" lang="en-US" altLang="ja-JP" sz="3600" dirty="0" smtClean="0">
                <a:solidFill>
                  <a:srgbClr val="0070C0"/>
                </a:solidFill>
              </a:rPr>
              <a:t>/</a:t>
            </a:r>
            <a:r>
              <a:rPr kumimoji="1" lang="ja-JP" altLang="en-US" sz="3600" dirty="0" smtClean="0">
                <a:solidFill>
                  <a:srgbClr val="0070C0"/>
                </a:solidFill>
              </a:rPr>
              <a:t>経過観察中のサポート</a:t>
            </a:r>
            <a:endParaRPr kumimoji="1" lang="en-US" altLang="ja-JP" sz="3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/>
              <a:t>　・吐き気や頭痛などの副作用への対応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　・</a:t>
            </a:r>
            <a:r>
              <a:rPr kumimoji="1" lang="en-US" altLang="ja-JP" sz="3600" dirty="0" smtClean="0"/>
              <a:t>G-CSF</a:t>
            </a:r>
            <a:r>
              <a:rPr kumimoji="1" lang="ja-JP" altLang="en-US" sz="3600" dirty="0" smtClean="0"/>
              <a:t>皮下注や抗生剤投与など連日対応が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　　必要な場合の対応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　・外来でしっかり質問できなかったことや</a:t>
            </a:r>
            <a:r>
              <a:rPr kumimoji="1" lang="en-US" altLang="ja-JP" sz="3600" dirty="0" smtClean="0"/>
              <a:t/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　　判断に悩んでいることの相談</a:t>
            </a:r>
            <a:endParaRPr lang="en-US" altLang="ja-JP" sz="3600" dirty="0"/>
          </a:p>
        </p:txBody>
      </p:sp>
    </p:spTree>
    <p:extLst>
      <p:ext uri="{BB962C8B-B14F-4D97-AF65-F5344CB8AC3E}">
        <p14:creationId xmlns:p14="http://schemas.microsoft.com/office/powerpoint/2010/main" val="2889548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131" y="341941"/>
            <a:ext cx="8596668" cy="1320800"/>
          </a:xfrm>
        </p:spPr>
        <p:txBody>
          <a:bodyPr/>
          <a:lstStyle/>
          <a:p>
            <a:r>
              <a:rPr kumimoji="1" lang="ja-JP" altLang="en-US" dirty="0" smtClean="0"/>
              <a:t>たとえば・・・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131" y="1213424"/>
            <a:ext cx="10929313" cy="47424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200" dirty="0" smtClean="0">
                <a:solidFill>
                  <a:schemeClr val="accent2">
                    <a:lumMod val="75000"/>
                  </a:schemeClr>
                </a:solidFill>
              </a:rPr>
              <a:t>②退院へ向けてのサポート</a:t>
            </a:r>
            <a:endParaRPr kumimoji="1" lang="en-US" altLang="ja-JP" sz="3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sz="3200" dirty="0"/>
              <a:t>　・病棟主治医からの指示に従い、</a:t>
            </a:r>
            <a:br>
              <a:rPr lang="ja-JP" altLang="en-US" sz="3200" dirty="0"/>
            </a:br>
            <a:r>
              <a:rPr lang="ja-JP" altLang="en-US" sz="3200" dirty="0"/>
              <a:t>　　医療行為を実施（輸血や抗生剤投与など</a:t>
            </a:r>
            <a:r>
              <a:rPr lang="ja-JP" altLang="en-US" sz="3200" dirty="0" smtClean="0"/>
              <a:t>）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　・往診医・訪問看護師など医療チームと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　　ケアマネージャー・ヘルパーなど福祉チームの連携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　・在宅での体調不良に対しての初期対応</a:t>
            </a: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17043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0131" y="667762"/>
            <a:ext cx="8596668" cy="1320800"/>
          </a:xfrm>
        </p:spPr>
        <p:txBody>
          <a:bodyPr/>
          <a:lstStyle/>
          <a:p>
            <a:r>
              <a:rPr kumimoji="1" lang="ja-JP" altLang="en-US" dirty="0" smtClean="0"/>
              <a:t>たとえば・・・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131" y="938642"/>
            <a:ext cx="10929313" cy="474249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rgbClr val="FFC000"/>
                </a:solidFill>
              </a:rPr>
              <a:t>③終末期のサポート</a:t>
            </a:r>
            <a:endParaRPr kumimoji="1" lang="en-US" altLang="ja-JP" sz="32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 smtClean="0"/>
              <a:t>　・治療が難しい状況で、ご自宅で過ごしながら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　　緩和医療を実践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　・緩和ケア病棟入院までの“つなぎ”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　・終の棲家としてのご自宅での生活をサポート</a:t>
            </a: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2770712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Q.</a:t>
            </a:r>
            <a:r>
              <a:rPr kumimoji="1" lang="ja-JP" altLang="en-US" dirty="0" smtClean="0"/>
              <a:t>①～③のような在宅医療が受けられるんですね、そういう世の中なんですね！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78393" y="2210681"/>
            <a:ext cx="934332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/>
              <a:t>A. </a:t>
            </a:r>
            <a:r>
              <a:rPr kumimoji="1" lang="ja-JP" altLang="en-US" sz="3200" dirty="0" smtClean="0"/>
              <a:t>まだ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まったく一般的ではありません！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r>
              <a:rPr kumimoji="1" lang="ja-JP" altLang="en-US" sz="3200" dirty="0" smtClean="0"/>
              <a:t>実は、他のがんの方であれば、ある程度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こんな形が実現できてきています。</a:t>
            </a:r>
            <a:endParaRPr kumimoji="1" lang="en-US" altLang="ja-JP" sz="3200" dirty="0" smtClean="0"/>
          </a:p>
          <a:p>
            <a:endParaRPr kumimoji="1" lang="en-US" altLang="ja-JP" sz="3200" dirty="0"/>
          </a:p>
          <a:p>
            <a:r>
              <a:rPr kumimoji="1" lang="ja-JP" altLang="en-US" sz="3200" dirty="0" smtClean="0"/>
              <a:t>・・・しかし、血液内科に関しては、</a:t>
            </a:r>
            <a:endParaRPr kumimoji="1" lang="en-US" altLang="ja-JP" sz="3200" dirty="0" smtClean="0"/>
          </a:p>
          <a:p>
            <a:r>
              <a:rPr kumimoji="1" lang="ja-JP" altLang="en-US" sz="3200" dirty="0" smtClean="0"/>
              <a:t>長い入院生活を余儀なくされることが多く、</a:t>
            </a:r>
            <a:r>
              <a:rPr kumimoji="1" lang="en-US" altLang="ja-JP" sz="3200" dirty="0" smtClean="0"/>
              <a:t/>
            </a:r>
            <a:br>
              <a:rPr kumimoji="1" lang="en-US" altLang="ja-JP" sz="3200" dirty="0" smtClean="0"/>
            </a:br>
            <a:r>
              <a:rPr kumimoji="1" lang="ja-JP" altLang="en-US" sz="3200" dirty="0" smtClean="0"/>
              <a:t>問題になっています。</a:t>
            </a:r>
            <a:endParaRPr kumimoji="1" lang="en-US" altLang="ja-JP" sz="3200" dirty="0" smtClean="0"/>
          </a:p>
          <a:p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60562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7334" y="214742"/>
            <a:ext cx="8596668" cy="865909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Q.</a:t>
            </a:r>
            <a:r>
              <a:rPr kumimoji="1" lang="ja-JP" altLang="en-US" dirty="0" smtClean="0"/>
              <a:t>血液疾患の在宅医療はなぜ難しい？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77334" y="945956"/>
            <a:ext cx="9019822" cy="5191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 smtClean="0">
                <a:solidFill>
                  <a:srgbClr val="FF0000"/>
                </a:solidFill>
              </a:rPr>
              <a:t>A.</a:t>
            </a:r>
            <a:br>
              <a:rPr kumimoji="1" lang="en-US" altLang="ja-JP" sz="3600" dirty="0" smtClean="0">
                <a:solidFill>
                  <a:srgbClr val="FF0000"/>
                </a:solidFill>
              </a:rPr>
            </a:br>
            <a:r>
              <a:rPr kumimoji="1" lang="ja-JP" altLang="en-US" sz="3600" dirty="0" smtClean="0">
                <a:solidFill>
                  <a:schemeClr val="tx1"/>
                </a:solidFill>
              </a:rPr>
              <a:t>・血液疾患の経験のある医師が少ない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chemeClr val="tx1"/>
                </a:solidFill>
              </a:rPr>
              <a:t>（血液内科医自体、非常に少ない）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chemeClr val="tx1"/>
                </a:solidFill>
              </a:rPr>
              <a:t>・輸血や抗がん剤の対応が多い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chemeClr val="tx1"/>
                </a:solidFill>
              </a:rPr>
              <a:t>・急変のリスク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chemeClr val="tx1"/>
                </a:solidFill>
              </a:rPr>
              <a:t>・在宅医療へつないだ経験が少ない</a:t>
            </a:r>
            <a:endParaRPr kumimoji="1" lang="en-US" altLang="ja-JP" sz="3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 smtClean="0">
                <a:solidFill>
                  <a:schemeClr val="tx1"/>
                </a:solidFill>
              </a:rPr>
              <a:t>・血液内科医も帰れないものと思っている</a:t>
            </a:r>
            <a:endParaRPr kumimoji="1" lang="en-US" altLang="ja-JP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424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4" descr="Keio Universi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1" y="172991"/>
            <a:ext cx="2663825" cy="204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75520" y="1844825"/>
            <a:ext cx="8713788" cy="4353277"/>
          </a:xfrm>
        </p:spPr>
        <p:txBody>
          <a:bodyPr>
            <a:normAutofit fontScale="90000"/>
          </a:bodyPr>
          <a:lstStyle/>
          <a:p>
            <a:r>
              <a:rPr lang="ja-JP" altLang="ja-JP" sz="4000" b="1" dirty="0"/>
              <a:t>血液疾患患者</a:t>
            </a:r>
            <a:r>
              <a:rPr lang="ja-JP" altLang="en-US" sz="4000" b="1" dirty="0"/>
              <a:t>の</a:t>
            </a:r>
            <a:r>
              <a:rPr lang="en-US" altLang="ja-JP" sz="4000" b="1" dirty="0"/>
              <a:t/>
            </a:r>
            <a:br>
              <a:rPr lang="en-US" altLang="ja-JP" sz="4000" b="1" dirty="0"/>
            </a:br>
            <a:r>
              <a:rPr lang="ja-JP" altLang="ja-JP" sz="4000" b="1" dirty="0"/>
              <a:t>在宅</a:t>
            </a:r>
            <a:r>
              <a:rPr lang="ja-JP" altLang="en-US" sz="4000" b="1" dirty="0"/>
              <a:t>医療</a:t>
            </a:r>
            <a:r>
              <a:rPr lang="ja-JP" altLang="ja-JP" sz="4000" b="1" dirty="0"/>
              <a:t>についてのアンケート調査</a:t>
            </a:r>
            <a:r>
              <a:rPr lang="ja-JP" altLang="en-US" sz="3600" dirty="0"/>
              <a:t/>
            </a:r>
            <a:br>
              <a:rPr lang="ja-JP" altLang="en-US" sz="3600" dirty="0"/>
            </a:b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ja-JP" altLang="en-US" sz="2400" dirty="0"/>
              <a:t/>
            </a:r>
            <a:br>
              <a:rPr lang="ja-JP" altLang="en-US" sz="2400" dirty="0"/>
            </a:br>
            <a:r>
              <a:rPr lang="ja-JP" altLang="ja-JP" sz="2400" dirty="0"/>
              <a:t>安達昌子</a:t>
            </a:r>
            <a:r>
              <a:rPr lang="en-US" altLang="ja-JP" sz="2400" baseline="30000" dirty="0"/>
              <a:t>1)</a:t>
            </a:r>
            <a:r>
              <a:rPr lang="ja-JP" altLang="ja-JP" sz="2400" dirty="0" err="1"/>
              <a:t>、</a:t>
            </a:r>
            <a:r>
              <a:rPr lang="ja-JP" altLang="en-US" sz="2400" dirty="0"/>
              <a:t>塚田唯子</a:t>
            </a:r>
            <a:r>
              <a:rPr lang="en-US" altLang="ja-JP" sz="2400" baseline="30000" dirty="0"/>
              <a:t>2) </a:t>
            </a:r>
            <a:r>
              <a:rPr lang="ja-JP" altLang="en-US" sz="2400" dirty="0" err="1"/>
              <a:t>、</a:t>
            </a:r>
            <a:r>
              <a:rPr lang="ja-JP" altLang="en-US" sz="2400" dirty="0"/>
              <a:t>近藤咲子</a:t>
            </a:r>
            <a:r>
              <a:rPr lang="en-US" altLang="ja-JP" sz="2400" baseline="30000" dirty="0"/>
              <a:t>3) </a:t>
            </a:r>
            <a:r>
              <a:rPr lang="ja-JP" altLang="en-US" sz="2400" dirty="0" err="1"/>
              <a:t>、</a:t>
            </a:r>
            <a:r>
              <a:rPr lang="ja-JP" altLang="en-US" sz="2400" dirty="0"/>
              <a:t>朝倉敬子</a:t>
            </a:r>
            <a:r>
              <a:rPr lang="en-US" altLang="ja-JP" sz="2400" baseline="30000" dirty="0"/>
              <a:t>4) </a:t>
            </a:r>
            <a:r>
              <a:rPr lang="ja-JP" altLang="en-US" sz="2400" dirty="0" err="1"/>
              <a:t>、</a:t>
            </a:r>
            <a:r>
              <a:rPr lang="ja-JP" altLang="en-US" sz="2400" dirty="0"/>
              <a:t>松木絵里</a:t>
            </a:r>
            <a:r>
              <a:rPr lang="en-US" altLang="ja-JP" sz="2400" baseline="30000" dirty="0"/>
              <a:t>2) </a:t>
            </a:r>
            <a:r>
              <a:rPr lang="ja-JP" altLang="en-US" sz="2400" dirty="0" err="1"/>
              <a:t>、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en-US" sz="2400" dirty="0"/>
              <a:t>川越正平</a:t>
            </a:r>
            <a:r>
              <a:rPr lang="en-US" altLang="ja-JP" sz="2400" baseline="30000" dirty="0"/>
              <a:t>5) </a:t>
            </a:r>
            <a:r>
              <a:rPr lang="ja-JP" altLang="en-US" sz="2400" dirty="0" err="1"/>
              <a:t>、</a:t>
            </a:r>
            <a:r>
              <a:rPr lang="ja-JP" altLang="en-US" sz="2400" dirty="0"/>
              <a:t>橋口さおり</a:t>
            </a:r>
            <a:r>
              <a:rPr lang="en-US" altLang="ja-JP" sz="2400" baseline="30000" dirty="0"/>
              <a:t>1)</a:t>
            </a:r>
            <a:r>
              <a:rPr lang="ja-JP" altLang="ja-JP" sz="2400" dirty="0" err="1"/>
              <a:t>、</a:t>
            </a:r>
            <a:r>
              <a:rPr lang="ja-JP" altLang="en-US" sz="2400" dirty="0"/>
              <a:t>野中博</a:t>
            </a:r>
            <a:r>
              <a:rPr lang="en-US" altLang="ja-JP" sz="2400" baseline="30000" dirty="0"/>
              <a:t>6) </a:t>
            </a:r>
            <a:r>
              <a:rPr lang="ja-JP" altLang="en-US" sz="2400" dirty="0" err="1"/>
              <a:t>、</a:t>
            </a:r>
            <a:r>
              <a:rPr lang="ja-JP" altLang="en-US" sz="2400" dirty="0"/>
              <a:t>武田純三</a:t>
            </a:r>
            <a:r>
              <a:rPr lang="en-US" altLang="ja-JP" sz="2400" baseline="30000" dirty="0"/>
              <a:t>1) </a:t>
            </a:r>
            <a:r>
              <a:rPr lang="ja-JP" altLang="en-US" sz="2400" dirty="0" err="1"/>
              <a:t>、</a:t>
            </a:r>
            <a:r>
              <a:rPr lang="ja-JP" altLang="ja-JP" sz="2400" dirty="0"/>
              <a:t>岡本真一郎</a:t>
            </a:r>
            <a:r>
              <a:rPr lang="en-US" altLang="ja-JP" sz="2400" baseline="30000" dirty="0"/>
              <a:t>2)</a:t>
            </a:r>
            <a:r>
              <a:rPr lang="ja-JP" altLang="ja-JP" sz="2400" dirty="0"/>
              <a:t/>
            </a:r>
            <a:br>
              <a:rPr lang="ja-JP" altLang="ja-JP" sz="2400" dirty="0"/>
            </a:b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ja-JP" altLang="ja-JP" sz="2200" dirty="0"/>
              <a:t>１</a:t>
            </a:r>
            <a:r>
              <a:rPr lang="ja-JP" altLang="en-US" sz="2200" dirty="0"/>
              <a:t> 慶應</a:t>
            </a:r>
            <a:r>
              <a:rPr lang="ja-JP" altLang="ja-JP" sz="2200" dirty="0"/>
              <a:t>義塾大学</a:t>
            </a:r>
            <a:r>
              <a:rPr lang="ja-JP" altLang="en-US" sz="2200" dirty="0"/>
              <a:t>病院</a:t>
            </a:r>
            <a:r>
              <a:rPr lang="ja-JP" altLang="ja-JP" sz="2200" dirty="0"/>
              <a:t>　緩和ケア</a:t>
            </a:r>
            <a:r>
              <a:rPr lang="ja-JP" altLang="en-US" sz="2200" dirty="0"/>
              <a:t>センター</a:t>
            </a:r>
            <a:br>
              <a:rPr lang="ja-JP" altLang="en-US" sz="2200" dirty="0"/>
            </a:br>
            <a:r>
              <a:rPr lang="ja-JP" altLang="ja-JP" sz="2200" dirty="0"/>
              <a:t>２</a:t>
            </a:r>
            <a:r>
              <a:rPr lang="ja-JP" altLang="en-US" sz="2200" dirty="0"/>
              <a:t> 慶應義塾大学　医学部</a:t>
            </a:r>
            <a:r>
              <a:rPr lang="ja-JP" altLang="ja-JP" sz="2200" dirty="0"/>
              <a:t>　血液</a:t>
            </a:r>
            <a:r>
              <a:rPr lang="ja-JP" altLang="en-US" sz="2200" dirty="0"/>
              <a:t>内科，</a:t>
            </a:r>
            <a:r>
              <a:rPr lang="en-US" altLang="ja-JP" sz="2200" dirty="0"/>
              <a:t/>
            </a:r>
            <a:br>
              <a:rPr lang="en-US" altLang="ja-JP" sz="2200" dirty="0"/>
            </a:br>
            <a:r>
              <a:rPr lang="ja-JP" altLang="en-US" sz="2200" dirty="0"/>
              <a:t>３ 慶應</a:t>
            </a:r>
            <a:r>
              <a:rPr lang="ja-JP" altLang="ja-JP" sz="2200" dirty="0"/>
              <a:t>義塾大学</a:t>
            </a:r>
            <a:r>
              <a:rPr lang="ja-JP" altLang="en-US" sz="2200" dirty="0"/>
              <a:t>病院</a:t>
            </a:r>
            <a:r>
              <a:rPr lang="ja-JP" altLang="ja-JP" sz="2200" dirty="0"/>
              <a:t>　</a:t>
            </a:r>
            <a:r>
              <a:rPr lang="ja-JP" altLang="en-US" sz="2200" dirty="0"/>
              <a:t>看護部４ 東京大学大学院　情報学環，</a:t>
            </a:r>
            <a:r>
              <a:rPr lang="en-US" altLang="ja-JP" sz="2200" dirty="0"/>
              <a:t>5</a:t>
            </a:r>
            <a:r>
              <a:rPr lang="ja-JP" altLang="en-US" sz="2200" dirty="0"/>
              <a:t> あおぞら診療所</a:t>
            </a:r>
            <a:r>
              <a:rPr lang="en-US" altLang="ja-JP" sz="2200" dirty="0"/>
              <a:t/>
            </a:r>
            <a:br>
              <a:rPr lang="en-US" altLang="ja-JP" sz="2200" dirty="0"/>
            </a:br>
            <a:r>
              <a:rPr lang="ja-JP" altLang="en-US" sz="2200" dirty="0"/>
              <a:t>６ 医療法人社団　博腎会　野中医院</a:t>
            </a:r>
            <a:r>
              <a:rPr lang="en-US" altLang="ja-JP" sz="2200" dirty="0"/>
              <a:t>/</a:t>
            </a:r>
            <a:r>
              <a:rPr lang="ja-JP" altLang="en-US" sz="2200" dirty="0"/>
              <a:t>公益社団法人　東京都医師会</a:t>
            </a:r>
            <a:r>
              <a:rPr lang="en-US" altLang="ja-JP" sz="2200" dirty="0"/>
              <a:t/>
            </a:r>
            <a:br>
              <a:rPr lang="en-US" altLang="ja-JP" sz="2200" dirty="0"/>
            </a:br>
            <a:r>
              <a:rPr lang="ja-JP" altLang="en-US" sz="2200" dirty="0"/>
              <a:t/>
            </a:r>
            <a:br>
              <a:rPr lang="ja-JP" altLang="en-US" sz="2200" dirty="0"/>
            </a:br>
            <a:r>
              <a:rPr lang="ja-JP" altLang="en-US" sz="2400" dirty="0"/>
              <a:t>臨床血液．</a:t>
            </a:r>
            <a:r>
              <a:rPr lang="en-US" altLang="ja-JP" sz="2400" dirty="0"/>
              <a:t> 2014</a:t>
            </a:r>
            <a:r>
              <a:rPr lang="ja-JP" altLang="en-US" sz="2400" dirty="0"/>
              <a:t>； </a:t>
            </a:r>
            <a:r>
              <a:rPr lang="en-US" altLang="ja-JP" sz="2400" dirty="0"/>
              <a:t>55(11)</a:t>
            </a:r>
            <a:r>
              <a:rPr lang="ja-JP" altLang="en-US" sz="2400" dirty="0"/>
              <a:t>：</a:t>
            </a:r>
            <a:r>
              <a:rPr lang="en-US" altLang="ja-JP" sz="2400" dirty="0"/>
              <a:t>2262-70</a:t>
            </a:r>
            <a:r>
              <a:rPr lang="ja-JP" altLang="en-US" sz="2400" dirty="0" err="1"/>
              <a:t>，</a:t>
            </a:r>
            <a:endParaRPr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311851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421027" y="840259"/>
            <a:ext cx="960711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この論文の中から、</a:t>
            </a:r>
            <a:endParaRPr kumimoji="1" lang="en-US" altLang="ja-JP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kumimoji="1"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大注目のデータを抜粋させていただきます。</a:t>
            </a:r>
            <a:endParaRPr kumimoji="1"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677" y="2355668"/>
            <a:ext cx="3472189" cy="347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6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2767</TotalTime>
  <Words>569</Words>
  <Application>Microsoft Office PowerPoint</Application>
  <PresentationFormat>ワイド画面</PresentationFormat>
  <Paragraphs>204</Paragraphs>
  <Slides>16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3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9" baseType="lpstr">
      <vt:lpstr>HGPｺﾞｼｯｸE</vt:lpstr>
      <vt:lpstr>HGS創英角ﾎﾟｯﾌﾟ体</vt:lpstr>
      <vt:lpstr>ＭＳ Ｐゴシック</vt:lpstr>
      <vt:lpstr>ＭＳ Ｐ明朝</vt:lpstr>
      <vt:lpstr>メイリオ</vt:lpstr>
      <vt:lpstr>Arial</vt:lpstr>
      <vt:lpstr>Calibri</vt:lpstr>
      <vt:lpstr>Trebuchet MS</vt:lpstr>
      <vt:lpstr>Wingdings 3</vt:lpstr>
      <vt:lpstr>ファセット</vt:lpstr>
      <vt:lpstr>1_Office テーマ</vt:lpstr>
      <vt:lpstr>2_Office テーマ</vt:lpstr>
      <vt:lpstr>Worksheet</vt:lpstr>
      <vt:lpstr>血液疾患の在宅医療</vt:lpstr>
      <vt:lpstr>Q.血液疾患の在宅医療って何？</vt:lpstr>
      <vt:lpstr>たとえば・・・</vt:lpstr>
      <vt:lpstr>たとえば・・・</vt:lpstr>
      <vt:lpstr>たとえば・・・</vt:lpstr>
      <vt:lpstr>Q.①～③のような在宅医療が受けられるんですね、そういう世の中なんですね！</vt:lpstr>
      <vt:lpstr>Q.血液疾患の在宅医療はなぜ難しい？</vt:lpstr>
      <vt:lpstr>血液疾患患者の 在宅医療についてのアンケート調査   安達昌子1)、塚田唯子2) 、近藤咲子3) 、朝倉敬子4) 、松木絵里2) 、 川越正平5) 、橋口さおり1)、野中博6) 、武田純三1) 、岡本真一郎2)  １ 慶應義塾大学病院　緩和ケアセンター ２ 慶應義塾大学　医学部　血液内科， ３ 慶應義塾大学病院　看護部４ 東京大学大学院　情報学環，5 あおぞら診療所 ６ 医療法人社団　博腎会　野中医院/公益社団法人　東京都医師会  臨床血液． 2014； 55(11)：2262-70，</vt:lpstr>
      <vt:lpstr>PowerPoint プレゼンテーション</vt:lpstr>
      <vt:lpstr>　血液疾患の在宅療養支援経験の有無</vt:lpstr>
      <vt:lpstr>在宅療養支援時に問題を感じたことがあるか？</vt:lpstr>
      <vt:lpstr>血液疾患患者の在宅医療支援の問題点　（病院医療者）（複数回答あり）</vt:lpstr>
      <vt:lpstr>血液疾患患者の在宅医療支援の問題点　（在宅医療者）（複数回答あり） </vt:lpstr>
      <vt:lpstr>病院医療者から在宅医療者への要望</vt:lpstr>
      <vt:lpstr>在宅医療者から病院医療者への要望</vt:lpstr>
      <vt:lpstr>では、患者サイドからみた、 在宅医療にもとめるものは何か？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血液疾患患者の在宅医療</dc:title>
  <dc:creator>大橋晃太</dc:creator>
  <cp:lastModifiedBy>大橋晃太</cp:lastModifiedBy>
  <cp:revision>207</cp:revision>
  <dcterms:created xsi:type="dcterms:W3CDTF">2016-01-06T13:00:04Z</dcterms:created>
  <dcterms:modified xsi:type="dcterms:W3CDTF">2016-09-04T17:21:28Z</dcterms:modified>
</cp:coreProperties>
</file>