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8" r:id="rId2"/>
    <p:sldId id="260" r:id="rId3"/>
    <p:sldId id="273" r:id="rId4"/>
    <p:sldId id="279" r:id="rId5"/>
    <p:sldId id="269" r:id="rId6"/>
    <p:sldId id="276" r:id="rId7"/>
    <p:sldId id="270" r:id="rId8"/>
    <p:sldId id="261" r:id="rId9"/>
    <p:sldId id="271" r:id="rId10"/>
    <p:sldId id="262" r:id="rId11"/>
    <p:sldId id="272" r:id="rId12"/>
    <p:sldId id="263" r:id="rId13"/>
    <p:sldId id="280" r:id="rId14"/>
    <p:sldId id="275" r:id="rId15"/>
    <p:sldId id="277" r:id="rId16"/>
    <p:sldId id="264"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suki Suzuki" initials="AS" lastIdx="1" clrIdx="0">
    <p:extLst>
      <p:ext uri="{19B8F6BF-5375-455C-9EA6-DF929625EA0E}">
        <p15:presenceInfo xmlns:p15="http://schemas.microsoft.com/office/powerpoint/2012/main" userId="da82f5b2e5bb77c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FDD7D"/>
    <a:srgbClr val="9CD45E"/>
    <a:srgbClr val="A2EC74"/>
    <a:srgbClr val="FFDD71"/>
    <a:srgbClr val="01D3EF"/>
    <a:srgbClr val="138DB3"/>
    <a:srgbClr val="BD0938"/>
    <a:srgbClr val="81EA76"/>
    <a:srgbClr val="F92BDC"/>
    <a:srgbClr val="84A4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84" autoAdjust="0"/>
  </p:normalViewPr>
  <p:slideViewPr>
    <p:cSldViewPr snapToGrid="0">
      <p:cViewPr varScale="1">
        <p:scale>
          <a:sx n="67" d="100"/>
          <a:sy n="67" d="100"/>
        </p:scale>
        <p:origin x="12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EE304-CF15-4A4A-9F06-E010AE12AE3E}" type="datetimeFigureOut">
              <a:rPr kumimoji="1" lang="ja-JP" altLang="en-US" smtClean="0"/>
              <a:t>2020/11/18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637F3C-AA87-406E-96DA-087F3098DA98}" type="slidenum">
              <a:rPr kumimoji="1" lang="ja-JP" altLang="en-US" smtClean="0"/>
              <a:t>‹#›</a:t>
            </a:fld>
            <a:endParaRPr kumimoji="1" lang="ja-JP" altLang="en-US"/>
          </a:p>
        </p:txBody>
      </p:sp>
    </p:spTree>
    <p:extLst>
      <p:ext uri="{BB962C8B-B14F-4D97-AF65-F5344CB8AC3E}">
        <p14:creationId xmlns:p14="http://schemas.microsoft.com/office/powerpoint/2010/main" val="11811776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本日は</a:t>
            </a:r>
            <a:r>
              <a:rPr kumimoji="1" lang="en-US" altLang="ja-JP" dirty="0"/>
              <a:t>SNS</a:t>
            </a:r>
            <a:r>
              <a:rPr kumimoji="1" lang="ja-JP" altLang="en-US" dirty="0"/>
              <a:t>を使った患者コミュニティや、私が</a:t>
            </a:r>
            <a:r>
              <a:rPr kumimoji="1" lang="en-US" altLang="ja-JP" dirty="0"/>
              <a:t>SNS</a:t>
            </a:r>
            <a:r>
              <a:rPr kumimoji="1" lang="ja-JP" altLang="en-US" dirty="0"/>
              <a:t>を使って始めたテレビ電話でのリモート患者会の紹介と、リモート患者会の今後についてお話させていただきます。</a:t>
            </a:r>
            <a:endParaRPr kumimoji="1" lang="en-US" altLang="ja-JP" dirty="0"/>
          </a:p>
          <a:p>
            <a:r>
              <a:rPr kumimoji="1" lang="ja-JP" altLang="en-US" dirty="0"/>
              <a:t>よろしくお願いいたします。</a:t>
            </a:r>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1</a:t>
            </a:fld>
            <a:endParaRPr kumimoji="1" lang="ja-JP" altLang="en-US"/>
          </a:p>
        </p:txBody>
      </p:sp>
    </p:spTree>
    <p:extLst>
      <p:ext uri="{BB962C8B-B14F-4D97-AF65-F5344CB8AC3E}">
        <p14:creationId xmlns:p14="http://schemas.microsoft.com/office/powerpoint/2010/main" val="2970165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他の患者と関わる方法として、リモート患者おしゃべり会の他に既存の患者会や</a:t>
            </a:r>
            <a:r>
              <a:rPr kumimoji="1" lang="en-US" altLang="ja-JP" dirty="0"/>
              <a:t>SNS</a:t>
            </a:r>
            <a:r>
              <a:rPr kumimoji="1" lang="ja-JP" altLang="en-US" dirty="0"/>
              <a:t>での交流、経験者のブログを読むという手段があります。</a:t>
            </a:r>
            <a:endParaRPr kumimoji="1" lang="en-US" altLang="ja-JP" dirty="0"/>
          </a:p>
          <a:p>
            <a:r>
              <a:rPr kumimoji="1" lang="ja-JP" altLang="en-US" dirty="0"/>
              <a:t>しかし、既存の患者会は自分と同じ病気の方がいないこともあったり年齢層が幅広いこともあります。</a:t>
            </a:r>
            <a:r>
              <a:rPr kumimoji="1" lang="en-US" altLang="ja-JP" dirty="0"/>
              <a:t>SNS</a:t>
            </a:r>
            <a:r>
              <a:rPr kumimoji="1" lang="ja-JP" altLang="en-US" dirty="0"/>
              <a:t>やブログでは検索すれば同じような病気の方と繋がれる可能性がありますが、文章でのやりとりがメインとなります。</a:t>
            </a:r>
            <a:endParaRPr kumimoji="1" lang="en-US" altLang="ja-JP" dirty="0"/>
          </a:p>
          <a:p>
            <a:r>
              <a:rPr kumimoji="1" lang="ja-JP" altLang="en-US" dirty="0"/>
              <a:t>これらの点を解決し、どこにいても自分の同じような方と対面での会話ができるのが、本サービスの優位な点です。</a:t>
            </a:r>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10</a:t>
            </a:fld>
            <a:endParaRPr kumimoji="1" lang="ja-JP" altLang="en-US"/>
          </a:p>
        </p:txBody>
      </p:sp>
    </p:spTree>
    <p:extLst>
      <p:ext uri="{BB962C8B-B14F-4D97-AF65-F5344CB8AC3E}">
        <p14:creationId xmlns:p14="http://schemas.microsoft.com/office/powerpoint/2010/main" val="3075519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複数のコミュニティが相互的に補い合って</a:t>
            </a:r>
            <a:endParaRPr kumimoji="1" lang="ja-JP" altLang="en-US" dirty="0"/>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11</a:t>
            </a:fld>
            <a:endParaRPr kumimoji="1" lang="ja-JP" altLang="en-US"/>
          </a:p>
        </p:txBody>
      </p:sp>
    </p:spTree>
    <p:extLst>
      <p:ext uri="{BB962C8B-B14F-4D97-AF65-F5344CB8AC3E}">
        <p14:creationId xmlns:p14="http://schemas.microsoft.com/office/powerpoint/2010/main" val="2819619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広報には既存の患者会を運営している方や団体</a:t>
            </a:r>
            <a:r>
              <a:rPr kumimoji="1" lang="en-US" altLang="ja-JP" dirty="0"/>
              <a:t>NPO</a:t>
            </a:r>
            <a:r>
              <a:rPr kumimoji="1" lang="ja-JP" altLang="en-US" dirty="0"/>
              <a:t>と連携していきたいと考えています。</a:t>
            </a:r>
            <a:endParaRPr kumimoji="1" lang="en-US" altLang="ja-JP" dirty="0"/>
          </a:p>
          <a:p>
            <a:r>
              <a:rPr kumimoji="1" lang="ja-JP" altLang="en-US" dirty="0"/>
              <a:t>また、今後増やしていく人員は治療の経験者やそのご家族に加わっていただこうと考えています。特に治療の経験者にとっては社会復帰前のリハビリや雇用にも</a:t>
            </a:r>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12</a:t>
            </a:fld>
            <a:endParaRPr kumimoji="1" lang="ja-JP" altLang="en-US"/>
          </a:p>
        </p:txBody>
      </p:sp>
    </p:spTree>
    <p:extLst>
      <p:ext uri="{BB962C8B-B14F-4D97-AF65-F5344CB8AC3E}">
        <p14:creationId xmlns:p14="http://schemas.microsoft.com/office/powerpoint/2010/main" val="3775215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私自身が</a:t>
            </a:r>
            <a:r>
              <a:rPr kumimoji="1" lang="en-US" altLang="ja-JP" dirty="0"/>
              <a:t>2</a:t>
            </a:r>
            <a:r>
              <a:rPr kumimoji="1" lang="ja-JP" altLang="en-US" dirty="0"/>
              <a:t>年ほど前に悪性リンパ腫に罹患し、</a:t>
            </a:r>
            <a:r>
              <a:rPr kumimoji="1" lang="en-US" altLang="ja-JP" dirty="0"/>
              <a:t>1</a:t>
            </a:r>
            <a:r>
              <a:rPr kumimoji="1" lang="ja-JP" altLang="en-US" dirty="0"/>
              <a:t>年半ほど前に骨髄移植を経験しました。</a:t>
            </a:r>
            <a:endParaRPr kumimoji="1" lang="en-US" altLang="ja-JP" dirty="0"/>
          </a:p>
          <a:p>
            <a:endParaRPr kumimoji="1" lang="en-US" altLang="ja-JP" dirty="0"/>
          </a:p>
          <a:p>
            <a:r>
              <a:rPr kumimoji="1" lang="ja-JP" altLang="en-US" dirty="0"/>
              <a:t>長期入院でなくても、そもそもがんになったショックもあります。元の生活に戻れるのか。学校や仕事はどうなるのか。</a:t>
            </a:r>
            <a:endParaRPr kumimoji="1" lang="en-US" altLang="ja-JP" dirty="0"/>
          </a:p>
          <a:p>
            <a:r>
              <a:rPr kumimoji="1" lang="ja-JP" altLang="en-US" dirty="0"/>
              <a:t>僕の場合は偶然同じ病棟に入院していた同世代の友人ができ、不安や治療のことを話せたことで、精神的に楽になりました。</a:t>
            </a:r>
            <a:endParaRPr kumimoji="1" lang="en-US" altLang="ja-JP" dirty="0"/>
          </a:p>
          <a:p>
            <a:endParaRPr kumimoji="1" lang="en-US" altLang="ja-JP" dirty="0"/>
          </a:p>
          <a:p>
            <a:r>
              <a:rPr kumimoji="1" lang="ja-JP" altLang="en-US" dirty="0"/>
              <a:t>しかし、このような偶然が誰にでもあるかはわかりませんし、病院にある患者会に行くのも難しいことがあります。</a:t>
            </a:r>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13</a:t>
            </a:fld>
            <a:endParaRPr kumimoji="1" lang="ja-JP" altLang="en-US"/>
          </a:p>
        </p:txBody>
      </p:sp>
    </p:spTree>
    <p:extLst>
      <p:ext uri="{BB962C8B-B14F-4D97-AF65-F5344CB8AC3E}">
        <p14:creationId xmlns:p14="http://schemas.microsoft.com/office/powerpoint/2010/main" val="3998854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14</a:t>
            </a:fld>
            <a:endParaRPr kumimoji="1" lang="ja-JP" altLang="en-US"/>
          </a:p>
        </p:txBody>
      </p:sp>
    </p:spTree>
    <p:extLst>
      <p:ext uri="{BB962C8B-B14F-4D97-AF65-F5344CB8AC3E}">
        <p14:creationId xmlns:p14="http://schemas.microsoft.com/office/powerpoint/2010/main" val="1301919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15</a:t>
            </a:fld>
            <a:endParaRPr kumimoji="1" lang="ja-JP" altLang="en-US"/>
          </a:p>
        </p:txBody>
      </p:sp>
    </p:spTree>
    <p:extLst>
      <p:ext uri="{BB962C8B-B14F-4D97-AF65-F5344CB8AC3E}">
        <p14:creationId xmlns:p14="http://schemas.microsoft.com/office/powerpoint/2010/main" val="4079419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事業モデルです。本サービスは利用者からは料金を頂かず、寄付や支援によって運営します。</a:t>
            </a:r>
            <a:endParaRPr kumimoji="1" lang="en-US" altLang="ja-JP" dirty="0"/>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16</a:t>
            </a:fld>
            <a:endParaRPr kumimoji="1" lang="ja-JP" altLang="en-US"/>
          </a:p>
        </p:txBody>
      </p:sp>
    </p:spTree>
    <p:extLst>
      <p:ext uri="{BB962C8B-B14F-4D97-AF65-F5344CB8AC3E}">
        <p14:creationId xmlns:p14="http://schemas.microsoft.com/office/powerpoint/2010/main" val="3699478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17</a:t>
            </a:fld>
            <a:endParaRPr kumimoji="1" lang="ja-JP" altLang="en-US"/>
          </a:p>
        </p:txBody>
      </p:sp>
    </p:spTree>
    <p:extLst>
      <p:ext uri="{BB962C8B-B14F-4D97-AF65-F5344CB8AC3E}">
        <p14:creationId xmlns:p14="http://schemas.microsoft.com/office/powerpoint/2010/main" val="297130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本日のお話の内容は、自己紹介、リモート患者会の立ち上げ運営、持続可能な活動にするために</a:t>
            </a:r>
            <a:endParaRPr kumimoji="1" lang="en-US" altLang="ja-JP" dirty="0"/>
          </a:p>
          <a:p>
            <a:r>
              <a:rPr kumimoji="1" lang="ja-JP" altLang="en-US" dirty="0"/>
              <a:t>という流れを予定しております。</a:t>
            </a:r>
            <a:endParaRPr kumimoji="1" lang="en-US" altLang="ja-JP" dirty="0"/>
          </a:p>
          <a:p>
            <a:r>
              <a:rPr kumimoji="1" lang="ja-JP" altLang="en-US" dirty="0"/>
              <a:t>何か質問等ございましたら、いつでもお気軽にお尋ねください。</a:t>
            </a:r>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2</a:t>
            </a:fld>
            <a:endParaRPr kumimoji="1" lang="ja-JP" altLang="en-US"/>
          </a:p>
        </p:txBody>
      </p:sp>
    </p:spTree>
    <p:extLst>
      <p:ext uri="{BB962C8B-B14F-4D97-AF65-F5344CB8AC3E}">
        <p14:creationId xmlns:p14="http://schemas.microsoft.com/office/powerpoint/2010/main" val="232049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自己紹介</a:t>
            </a:r>
            <a:endParaRPr kumimoji="1" lang="en-US" altLang="ja-JP" dirty="0"/>
          </a:p>
          <a:p>
            <a:r>
              <a:rPr kumimoji="1" lang="ja-JP" altLang="en-US" dirty="0"/>
              <a:t>昆虫、ゴキブリの話</a:t>
            </a:r>
            <a:endParaRPr kumimoji="1" lang="en-US" altLang="ja-JP" dirty="0"/>
          </a:p>
          <a:p>
            <a:r>
              <a:rPr kumimoji="1" lang="ja-JP" altLang="en-US" dirty="0"/>
              <a:t>パロスで新井さんと出会う、移植前にも来て頂く</a:t>
            </a:r>
            <a:endParaRPr kumimoji="1" lang="en-US" altLang="ja-JP" dirty="0"/>
          </a:p>
          <a:p>
            <a:r>
              <a:rPr kumimoji="1" lang="ja-JP" altLang="en-US" dirty="0"/>
              <a:t>退院後もパロスにお世話になっています</a:t>
            </a:r>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3</a:t>
            </a:fld>
            <a:endParaRPr kumimoji="1" lang="ja-JP" altLang="en-US"/>
          </a:p>
        </p:txBody>
      </p:sp>
    </p:spTree>
    <p:extLst>
      <p:ext uri="{BB962C8B-B14F-4D97-AF65-F5344CB8AC3E}">
        <p14:creationId xmlns:p14="http://schemas.microsoft.com/office/powerpoint/2010/main" val="3733052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それではリモート患者会の紹介に進みたいと思います。</a:t>
            </a:r>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4</a:t>
            </a:fld>
            <a:endParaRPr kumimoji="1" lang="ja-JP" altLang="en-US"/>
          </a:p>
        </p:txBody>
      </p:sp>
    </p:spTree>
    <p:extLst>
      <p:ext uri="{BB962C8B-B14F-4D97-AF65-F5344CB8AC3E}">
        <p14:creationId xmlns:p14="http://schemas.microsoft.com/office/powerpoint/2010/main" val="3505151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がんになると誰しも不安になると思います。さらに抗がん剤治療のため、入院期間が長くなると社会から隔離されたような感じがして、</a:t>
            </a:r>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5</a:t>
            </a:fld>
            <a:endParaRPr kumimoji="1" lang="ja-JP" altLang="en-US"/>
          </a:p>
        </p:txBody>
      </p:sp>
    </p:spTree>
    <p:extLst>
      <p:ext uri="{BB962C8B-B14F-4D97-AF65-F5344CB8AC3E}">
        <p14:creationId xmlns:p14="http://schemas.microsoft.com/office/powerpoint/2010/main" val="1573709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患者同士のコミュニティが持つ役割は大きく</a:t>
            </a:r>
            <a:r>
              <a:rPr kumimoji="1" lang="en-US" altLang="ja-JP" dirty="0"/>
              <a:t>2</a:t>
            </a:r>
            <a:r>
              <a:rPr kumimoji="1" lang="ja-JP" altLang="en-US" dirty="0"/>
              <a:t>つあると考えています。</a:t>
            </a:r>
            <a:endParaRPr kumimoji="1" lang="en-US" altLang="ja-JP" dirty="0"/>
          </a:p>
          <a:p>
            <a:r>
              <a:rPr kumimoji="1" lang="en-US" altLang="ja-JP" dirty="0"/>
              <a:t>1</a:t>
            </a:r>
            <a:r>
              <a:rPr kumimoji="1" lang="ja-JP" altLang="en-US" dirty="0"/>
              <a:t>つは経験者から生の情報を得られるということです。いくら医師でも抗がん剤治療を実際に経験した人の話</a:t>
            </a:r>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6</a:t>
            </a:fld>
            <a:endParaRPr kumimoji="1" lang="ja-JP" altLang="en-US"/>
          </a:p>
        </p:txBody>
      </p:sp>
    </p:spTree>
    <p:extLst>
      <p:ext uri="{BB962C8B-B14F-4D97-AF65-F5344CB8AC3E}">
        <p14:creationId xmlns:p14="http://schemas.microsoft.com/office/powerpoint/2010/main" val="2074715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リモート患者会のもう一つの大きな役割は診断から治療序盤の期間の患者さんをフォローできる点にあります。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7</a:t>
            </a:fld>
            <a:endParaRPr kumimoji="1" lang="ja-JP" altLang="en-US"/>
          </a:p>
        </p:txBody>
      </p:sp>
    </p:spTree>
    <p:extLst>
      <p:ext uri="{BB962C8B-B14F-4D97-AF65-F5344CB8AC3E}">
        <p14:creationId xmlns:p14="http://schemas.microsoft.com/office/powerpoint/2010/main" val="2648755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そこでテレビ電話を使ったリモートでの患者会を企画することにしました。当初は</a:t>
            </a:r>
            <a:r>
              <a:rPr kumimoji="1" lang="en-US" altLang="ja-JP" dirty="0"/>
              <a:t>Twitter</a:t>
            </a:r>
            <a:r>
              <a:rPr kumimoji="1" lang="ja-JP" altLang="en-US" dirty="0"/>
              <a:t>やブログで他の患者さんとやりとりしてコミュニケーションをとっていたのですが、自分が入院中に一番勇気づけられた、骨髄移植をした生身の人間が目の前で動いている、ということが</a:t>
            </a:r>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8</a:t>
            </a:fld>
            <a:endParaRPr kumimoji="1" lang="ja-JP" altLang="en-US"/>
          </a:p>
        </p:txBody>
      </p:sp>
    </p:spTree>
    <p:extLst>
      <p:ext uri="{BB962C8B-B14F-4D97-AF65-F5344CB8AC3E}">
        <p14:creationId xmlns:p14="http://schemas.microsoft.com/office/powerpoint/2010/main" val="1067322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テレビ電話サービスはいくつかあります。有名なところだと</a:t>
            </a:r>
            <a:r>
              <a:rPr kumimoji="1" lang="en-US" altLang="ja-JP" dirty="0"/>
              <a:t>Skype</a:t>
            </a:r>
            <a:r>
              <a:rPr kumimoji="1" lang="ja-JP" altLang="en-US" dirty="0"/>
              <a:t>や日本で多くの人が使っている</a:t>
            </a:r>
            <a:r>
              <a:rPr kumimoji="1" lang="en-US" altLang="ja-JP" dirty="0"/>
              <a:t>LINE</a:t>
            </a:r>
            <a:r>
              <a:rPr kumimoji="1" lang="ja-JP" altLang="en-US" dirty="0"/>
              <a:t>でもテレビ電話ができます。</a:t>
            </a:r>
            <a:endParaRPr kumimoji="1" lang="en-US" altLang="ja-JP" dirty="0"/>
          </a:p>
          <a:p>
            <a:r>
              <a:rPr kumimoji="1" lang="ja-JP" altLang="en-US" dirty="0"/>
              <a:t>ただ、これらのサービスは個人情報が他のユーザー</a:t>
            </a:r>
            <a:endParaRPr kumimoji="1" lang="en-US" altLang="ja-JP" dirty="0"/>
          </a:p>
        </p:txBody>
      </p:sp>
      <p:sp>
        <p:nvSpPr>
          <p:cNvPr id="4" name="スライド番号プレースホルダー 3"/>
          <p:cNvSpPr>
            <a:spLocks noGrp="1"/>
          </p:cNvSpPr>
          <p:nvPr>
            <p:ph type="sldNum" sz="quarter" idx="5"/>
          </p:nvPr>
        </p:nvSpPr>
        <p:spPr/>
        <p:txBody>
          <a:bodyPr/>
          <a:lstStyle/>
          <a:p>
            <a:fld id="{3E637F3C-AA87-406E-96DA-087F3098DA98}" type="slidenum">
              <a:rPr kumimoji="1" lang="ja-JP" altLang="en-US" smtClean="0"/>
              <a:t>9</a:t>
            </a:fld>
            <a:endParaRPr kumimoji="1" lang="ja-JP" altLang="en-US"/>
          </a:p>
        </p:txBody>
      </p:sp>
    </p:spTree>
    <p:extLst>
      <p:ext uri="{BB962C8B-B14F-4D97-AF65-F5344CB8AC3E}">
        <p14:creationId xmlns:p14="http://schemas.microsoft.com/office/powerpoint/2010/main" val="2146054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257C743-B84C-4314-BB56-1254172C9B9E}" type="datetime1">
              <a:rPr kumimoji="1" lang="ja-JP" altLang="en-US" smtClean="0"/>
              <a:t>2020/11/18</a:t>
            </a:fld>
            <a:endParaRPr kumimoji="1" lang="ja-JP" altLang="en-US"/>
          </a:p>
        </p:txBody>
      </p:sp>
      <p:sp>
        <p:nvSpPr>
          <p:cNvPr id="5" name="Footer Placeholder 4"/>
          <p:cNvSpPr>
            <a:spLocks noGrp="1"/>
          </p:cNvSpPr>
          <p:nvPr>
            <p:ph type="ftr" sz="quarter" idx="11"/>
          </p:nvPr>
        </p:nvSpPr>
        <p:spPr/>
        <p:txBody>
          <a:bodyPr/>
          <a:lstStyle/>
          <a:p>
            <a:r>
              <a:rPr kumimoji="1" lang="en-US" altLang="ja-JP"/>
              <a:t>copyright©a.s</a:t>
            </a:r>
            <a:endParaRPr kumimoji="1" lang="ja-JP" altLang="en-US"/>
          </a:p>
        </p:txBody>
      </p:sp>
      <p:sp>
        <p:nvSpPr>
          <p:cNvPr id="6" name="Slide Number Placeholder 5"/>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107954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FAF174-54A1-4020-9EC0-28BA38920B28}" type="datetime1">
              <a:rPr kumimoji="1" lang="ja-JP" altLang="en-US" smtClean="0"/>
              <a:t>2020/11/18</a:t>
            </a:fld>
            <a:endParaRPr kumimoji="1" lang="ja-JP" altLang="en-US"/>
          </a:p>
        </p:txBody>
      </p:sp>
      <p:sp>
        <p:nvSpPr>
          <p:cNvPr id="5" name="Footer Placeholder 4"/>
          <p:cNvSpPr>
            <a:spLocks noGrp="1"/>
          </p:cNvSpPr>
          <p:nvPr>
            <p:ph type="ftr" sz="quarter" idx="11"/>
          </p:nvPr>
        </p:nvSpPr>
        <p:spPr/>
        <p:txBody>
          <a:bodyPr/>
          <a:lstStyle/>
          <a:p>
            <a:r>
              <a:rPr kumimoji="1" lang="en-US" altLang="ja-JP"/>
              <a:t>copyright©a.s</a:t>
            </a:r>
            <a:endParaRPr kumimoji="1" lang="ja-JP" altLang="en-US"/>
          </a:p>
        </p:txBody>
      </p:sp>
      <p:sp>
        <p:nvSpPr>
          <p:cNvPr id="6" name="Slide Number Placeholder 5"/>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267971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576A2D-122F-46E5-A0EF-A54384BCCB86}" type="datetime1">
              <a:rPr kumimoji="1" lang="ja-JP" altLang="en-US" smtClean="0"/>
              <a:t>2020/11/18</a:t>
            </a:fld>
            <a:endParaRPr kumimoji="1" lang="ja-JP" altLang="en-US"/>
          </a:p>
        </p:txBody>
      </p:sp>
      <p:sp>
        <p:nvSpPr>
          <p:cNvPr id="5" name="Footer Placeholder 4"/>
          <p:cNvSpPr>
            <a:spLocks noGrp="1"/>
          </p:cNvSpPr>
          <p:nvPr>
            <p:ph type="ftr" sz="quarter" idx="11"/>
          </p:nvPr>
        </p:nvSpPr>
        <p:spPr/>
        <p:txBody>
          <a:bodyPr/>
          <a:lstStyle/>
          <a:p>
            <a:r>
              <a:rPr kumimoji="1" lang="en-US" altLang="ja-JP"/>
              <a:t>copyright©a.s</a:t>
            </a:r>
            <a:endParaRPr kumimoji="1" lang="ja-JP" altLang="en-US"/>
          </a:p>
        </p:txBody>
      </p:sp>
      <p:sp>
        <p:nvSpPr>
          <p:cNvPr id="6" name="Slide Number Placeholder 5"/>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1564953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5C9F44-277D-4647-B7A4-3F9C41C552A5}" type="datetime1">
              <a:rPr kumimoji="1" lang="ja-JP" altLang="en-US" smtClean="0"/>
              <a:t>2020/11/18</a:t>
            </a:fld>
            <a:endParaRPr kumimoji="1" lang="ja-JP" altLang="en-US"/>
          </a:p>
        </p:txBody>
      </p:sp>
      <p:sp>
        <p:nvSpPr>
          <p:cNvPr id="5" name="Footer Placeholder 4"/>
          <p:cNvSpPr>
            <a:spLocks noGrp="1"/>
          </p:cNvSpPr>
          <p:nvPr>
            <p:ph type="ftr" sz="quarter" idx="11"/>
          </p:nvPr>
        </p:nvSpPr>
        <p:spPr/>
        <p:txBody>
          <a:bodyPr/>
          <a:lstStyle/>
          <a:p>
            <a:r>
              <a:rPr kumimoji="1" lang="en-US" altLang="ja-JP"/>
              <a:t>copyright©a.s</a:t>
            </a:r>
            <a:endParaRPr kumimoji="1" lang="ja-JP" altLang="en-US"/>
          </a:p>
        </p:txBody>
      </p:sp>
      <p:sp>
        <p:nvSpPr>
          <p:cNvPr id="6" name="Slide Number Placeholder 5"/>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54097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BA09AA6-2642-4F50-9CE3-3CFD508B3E53}" type="datetime1">
              <a:rPr kumimoji="1" lang="ja-JP" altLang="en-US" smtClean="0"/>
              <a:t>2020/11/18</a:t>
            </a:fld>
            <a:endParaRPr kumimoji="1" lang="ja-JP" altLang="en-US"/>
          </a:p>
        </p:txBody>
      </p:sp>
      <p:sp>
        <p:nvSpPr>
          <p:cNvPr id="5" name="Footer Placeholder 4"/>
          <p:cNvSpPr>
            <a:spLocks noGrp="1"/>
          </p:cNvSpPr>
          <p:nvPr>
            <p:ph type="ftr" sz="quarter" idx="11"/>
          </p:nvPr>
        </p:nvSpPr>
        <p:spPr/>
        <p:txBody>
          <a:bodyPr/>
          <a:lstStyle/>
          <a:p>
            <a:r>
              <a:rPr kumimoji="1" lang="en-US" altLang="ja-JP"/>
              <a:t>copyright©a.s</a:t>
            </a:r>
            <a:endParaRPr kumimoji="1" lang="ja-JP" altLang="en-US"/>
          </a:p>
        </p:txBody>
      </p:sp>
      <p:sp>
        <p:nvSpPr>
          <p:cNvPr id="6" name="Slide Number Placeholder 5"/>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3066277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98F4E1-F772-4850-9C94-9E7EF1F8EA49}" type="datetime1">
              <a:rPr kumimoji="1" lang="ja-JP" altLang="en-US" smtClean="0"/>
              <a:t>2020/11/18</a:t>
            </a:fld>
            <a:endParaRPr kumimoji="1" lang="ja-JP" altLang="en-US"/>
          </a:p>
        </p:txBody>
      </p:sp>
      <p:sp>
        <p:nvSpPr>
          <p:cNvPr id="6" name="Footer Placeholder 5"/>
          <p:cNvSpPr>
            <a:spLocks noGrp="1"/>
          </p:cNvSpPr>
          <p:nvPr>
            <p:ph type="ftr" sz="quarter" idx="11"/>
          </p:nvPr>
        </p:nvSpPr>
        <p:spPr/>
        <p:txBody>
          <a:bodyPr/>
          <a:lstStyle/>
          <a:p>
            <a:r>
              <a:rPr kumimoji="1" lang="en-US" altLang="ja-JP"/>
              <a:t>copyright©a.s</a:t>
            </a:r>
            <a:endParaRPr kumimoji="1" lang="ja-JP" altLang="en-US"/>
          </a:p>
        </p:txBody>
      </p:sp>
      <p:sp>
        <p:nvSpPr>
          <p:cNvPr id="7" name="Slide Number Placeholder 6"/>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320608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A66891-F098-4022-A819-D6D1BA0052D7}" type="datetime1">
              <a:rPr kumimoji="1" lang="ja-JP" altLang="en-US" smtClean="0"/>
              <a:t>2020/11/18</a:t>
            </a:fld>
            <a:endParaRPr kumimoji="1" lang="ja-JP" altLang="en-US"/>
          </a:p>
        </p:txBody>
      </p:sp>
      <p:sp>
        <p:nvSpPr>
          <p:cNvPr id="8" name="Footer Placeholder 7"/>
          <p:cNvSpPr>
            <a:spLocks noGrp="1"/>
          </p:cNvSpPr>
          <p:nvPr>
            <p:ph type="ftr" sz="quarter" idx="11"/>
          </p:nvPr>
        </p:nvSpPr>
        <p:spPr/>
        <p:txBody>
          <a:bodyPr/>
          <a:lstStyle/>
          <a:p>
            <a:r>
              <a:rPr kumimoji="1" lang="en-US" altLang="ja-JP"/>
              <a:t>copyright©a.s</a:t>
            </a:r>
            <a:endParaRPr kumimoji="1" lang="ja-JP" altLang="en-US"/>
          </a:p>
        </p:txBody>
      </p:sp>
      <p:sp>
        <p:nvSpPr>
          <p:cNvPr id="9" name="Slide Number Placeholder 8"/>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2802638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0921B64-BA39-45C5-8FA5-D690F7306799}" type="datetime1">
              <a:rPr kumimoji="1" lang="ja-JP" altLang="en-US" smtClean="0"/>
              <a:t>2020/11/18</a:t>
            </a:fld>
            <a:endParaRPr kumimoji="1" lang="ja-JP" altLang="en-US"/>
          </a:p>
        </p:txBody>
      </p:sp>
      <p:sp>
        <p:nvSpPr>
          <p:cNvPr id="4" name="Footer Placeholder 3"/>
          <p:cNvSpPr>
            <a:spLocks noGrp="1"/>
          </p:cNvSpPr>
          <p:nvPr>
            <p:ph type="ftr" sz="quarter" idx="11"/>
          </p:nvPr>
        </p:nvSpPr>
        <p:spPr/>
        <p:txBody>
          <a:bodyPr/>
          <a:lstStyle/>
          <a:p>
            <a:r>
              <a:rPr kumimoji="1" lang="en-US" altLang="ja-JP"/>
              <a:t>copyright©a.s</a:t>
            </a:r>
            <a:endParaRPr kumimoji="1" lang="ja-JP" altLang="en-US"/>
          </a:p>
        </p:txBody>
      </p:sp>
      <p:sp>
        <p:nvSpPr>
          <p:cNvPr id="5" name="Slide Number Placeholder 4"/>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217742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B5E64-45EF-467C-B17F-69EA2F173F31}" type="datetime1">
              <a:rPr kumimoji="1" lang="ja-JP" altLang="en-US" smtClean="0"/>
              <a:t>2020/11/18</a:t>
            </a:fld>
            <a:endParaRPr kumimoji="1" lang="ja-JP" altLang="en-US"/>
          </a:p>
        </p:txBody>
      </p:sp>
      <p:sp>
        <p:nvSpPr>
          <p:cNvPr id="3" name="Footer Placeholder 2"/>
          <p:cNvSpPr>
            <a:spLocks noGrp="1"/>
          </p:cNvSpPr>
          <p:nvPr>
            <p:ph type="ftr" sz="quarter" idx="11"/>
          </p:nvPr>
        </p:nvSpPr>
        <p:spPr/>
        <p:txBody>
          <a:bodyPr/>
          <a:lstStyle/>
          <a:p>
            <a:r>
              <a:rPr kumimoji="1" lang="en-US" altLang="ja-JP"/>
              <a:t>copyright©a.s</a:t>
            </a:r>
            <a:endParaRPr kumimoji="1" lang="ja-JP" altLang="en-US"/>
          </a:p>
        </p:txBody>
      </p:sp>
      <p:sp>
        <p:nvSpPr>
          <p:cNvPr id="4" name="Slide Number Placeholder 3"/>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368665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75DEA6-7291-4E08-B6E7-D93A6E699AAD}" type="datetime1">
              <a:rPr kumimoji="1" lang="ja-JP" altLang="en-US" smtClean="0"/>
              <a:t>2020/11/18</a:t>
            </a:fld>
            <a:endParaRPr kumimoji="1" lang="ja-JP" altLang="en-US"/>
          </a:p>
        </p:txBody>
      </p:sp>
      <p:sp>
        <p:nvSpPr>
          <p:cNvPr id="6" name="Footer Placeholder 5"/>
          <p:cNvSpPr>
            <a:spLocks noGrp="1"/>
          </p:cNvSpPr>
          <p:nvPr>
            <p:ph type="ftr" sz="quarter" idx="11"/>
          </p:nvPr>
        </p:nvSpPr>
        <p:spPr/>
        <p:txBody>
          <a:bodyPr/>
          <a:lstStyle/>
          <a:p>
            <a:r>
              <a:rPr kumimoji="1" lang="en-US" altLang="ja-JP"/>
              <a:t>copyright©a.s</a:t>
            </a:r>
            <a:endParaRPr kumimoji="1" lang="ja-JP" altLang="en-US"/>
          </a:p>
        </p:txBody>
      </p:sp>
      <p:sp>
        <p:nvSpPr>
          <p:cNvPr id="7" name="Slide Number Placeholder 6"/>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233976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CAE1C1-1BBD-4B18-8758-D39F7DEB0B5F}" type="datetime1">
              <a:rPr kumimoji="1" lang="ja-JP" altLang="en-US" smtClean="0"/>
              <a:t>2020/11/18</a:t>
            </a:fld>
            <a:endParaRPr kumimoji="1" lang="ja-JP" altLang="en-US"/>
          </a:p>
        </p:txBody>
      </p:sp>
      <p:sp>
        <p:nvSpPr>
          <p:cNvPr id="6" name="Footer Placeholder 5"/>
          <p:cNvSpPr>
            <a:spLocks noGrp="1"/>
          </p:cNvSpPr>
          <p:nvPr>
            <p:ph type="ftr" sz="quarter" idx="11"/>
          </p:nvPr>
        </p:nvSpPr>
        <p:spPr/>
        <p:txBody>
          <a:bodyPr/>
          <a:lstStyle/>
          <a:p>
            <a:r>
              <a:rPr kumimoji="1" lang="en-US" altLang="ja-JP"/>
              <a:t>copyright©a.s</a:t>
            </a:r>
            <a:endParaRPr kumimoji="1" lang="ja-JP" altLang="en-US"/>
          </a:p>
        </p:txBody>
      </p:sp>
      <p:sp>
        <p:nvSpPr>
          <p:cNvPr id="7" name="Slide Number Placeholder 6"/>
          <p:cNvSpPr>
            <a:spLocks noGrp="1"/>
          </p:cNvSpPr>
          <p:nvPr>
            <p:ph type="sldNum" sz="quarter" idx="12"/>
          </p:nvPr>
        </p:nvSpPr>
        <p:spPr/>
        <p:txBody>
          <a:body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123671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3105A-DB83-4C3D-B8F1-6CB01C1A87F2}" type="datetime1">
              <a:rPr kumimoji="1" lang="ja-JP" altLang="en-US" smtClean="0"/>
              <a:t>2020/11/18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copyright©a.s</a:t>
            </a:r>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C8068-F59E-4202-ACB5-C605D725AE86}" type="slidenum">
              <a:rPr kumimoji="1" lang="ja-JP" altLang="en-US" smtClean="0"/>
              <a:t>‹#›</a:t>
            </a:fld>
            <a:endParaRPr kumimoji="1" lang="ja-JP" altLang="en-US"/>
          </a:p>
        </p:txBody>
      </p:sp>
    </p:spTree>
    <p:extLst>
      <p:ext uri="{BB962C8B-B14F-4D97-AF65-F5344CB8AC3E}">
        <p14:creationId xmlns:p14="http://schemas.microsoft.com/office/powerpoint/2010/main" val="656064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5C5DA054-5DDE-4D13-9816-06A9FFD11D03}"/>
              </a:ext>
            </a:extLst>
          </p:cNvPr>
          <p:cNvSpPr/>
          <p:nvPr/>
        </p:nvSpPr>
        <p:spPr>
          <a:xfrm>
            <a:off x="0" y="2576161"/>
            <a:ext cx="9144000" cy="1118937"/>
          </a:xfrm>
          <a:prstGeom prst="rect">
            <a:avLst/>
          </a:prstGeom>
          <a:solidFill>
            <a:srgbClr val="A2E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 name="テキスト ボックス 1">
            <a:extLst>
              <a:ext uri="{FF2B5EF4-FFF2-40B4-BE49-F238E27FC236}">
                <a16:creationId xmlns:a16="http://schemas.microsoft.com/office/drawing/2014/main" id="{C8C6979D-6508-4A18-B95D-87DE0C9A4A7F}"/>
              </a:ext>
            </a:extLst>
          </p:cNvPr>
          <p:cNvSpPr txBox="1"/>
          <p:nvPr/>
        </p:nvSpPr>
        <p:spPr>
          <a:xfrm>
            <a:off x="0" y="2806645"/>
            <a:ext cx="9143999" cy="677108"/>
          </a:xfrm>
          <a:prstGeom prst="rect">
            <a:avLst/>
          </a:prstGeom>
          <a:noFill/>
        </p:spPr>
        <p:txBody>
          <a:bodyPr wrap="square" rtlCol="0">
            <a:spAutoFit/>
          </a:bodyPr>
          <a:lstStyle/>
          <a:p>
            <a:pPr algn="ctr"/>
            <a:r>
              <a:rPr lang="ja-JP" altLang="en-US" sz="3800" b="1" dirty="0">
                <a:latin typeface="+mn-ea"/>
              </a:rPr>
              <a:t>リモート患者おしゃべり会 事例紹介</a:t>
            </a:r>
          </a:p>
        </p:txBody>
      </p:sp>
      <p:sp>
        <p:nvSpPr>
          <p:cNvPr id="6" name="フッター プレースホルダー 5">
            <a:extLst>
              <a:ext uri="{FF2B5EF4-FFF2-40B4-BE49-F238E27FC236}">
                <a16:creationId xmlns:a16="http://schemas.microsoft.com/office/drawing/2014/main" id="{C0B65F08-4ED9-46DC-915A-80844419F401}"/>
              </a:ext>
            </a:extLst>
          </p:cNvPr>
          <p:cNvSpPr>
            <a:spLocks noGrp="1"/>
          </p:cNvSpPr>
          <p:nvPr>
            <p:ph type="ftr" sz="quarter" idx="11"/>
          </p:nvPr>
        </p:nvSpPr>
        <p:spPr/>
        <p:txBody>
          <a:bodyPr/>
          <a:lstStyle/>
          <a:p>
            <a:r>
              <a:rPr kumimoji="1" lang="en-US" altLang="ja-JP"/>
              <a:t>copyright©a.s</a:t>
            </a:r>
            <a:endParaRPr kumimoji="1" lang="ja-JP" altLang="en-US" dirty="0"/>
          </a:p>
        </p:txBody>
      </p:sp>
      <p:sp>
        <p:nvSpPr>
          <p:cNvPr id="7" name="スライド番号プレースホルダー 6">
            <a:extLst>
              <a:ext uri="{FF2B5EF4-FFF2-40B4-BE49-F238E27FC236}">
                <a16:creationId xmlns:a16="http://schemas.microsoft.com/office/drawing/2014/main" id="{928E0439-944F-465B-B0E3-DEACE527B684}"/>
              </a:ext>
            </a:extLst>
          </p:cNvPr>
          <p:cNvSpPr>
            <a:spLocks noGrp="1"/>
          </p:cNvSpPr>
          <p:nvPr>
            <p:ph type="sldNum" sz="quarter" idx="12"/>
          </p:nvPr>
        </p:nvSpPr>
        <p:spPr/>
        <p:txBody>
          <a:bodyPr/>
          <a:lstStyle/>
          <a:p>
            <a:fld id="{C84C8068-F59E-4202-ACB5-C605D725AE86}"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6B9DAB3C-4ECF-41CC-99F9-B4CC3FF94BC5}"/>
              </a:ext>
            </a:extLst>
          </p:cNvPr>
          <p:cNvSpPr txBox="1"/>
          <p:nvPr/>
        </p:nvSpPr>
        <p:spPr>
          <a:xfrm>
            <a:off x="6294120" y="5977890"/>
            <a:ext cx="2849880" cy="461665"/>
          </a:xfrm>
          <a:prstGeom prst="rect">
            <a:avLst/>
          </a:prstGeom>
          <a:noFill/>
        </p:spPr>
        <p:txBody>
          <a:bodyPr wrap="square" rtlCol="0">
            <a:spAutoFit/>
          </a:bodyPr>
          <a:lstStyle/>
          <a:p>
            <a:r>
              <a:rPr kumimoji="1" lang="en-US" altLang="ja-JP" sz="2400" dirty="0" err="1"/>
              <a:t>HosPAC</a:t>
            </a:r>
            <a:r>
              <a:rPr kumimoji="1" lang="ja-JP" altLang="en-US" sz="2400" dirty="0"/>
              <a:t>総会</a:t>
            </a:r>
            <a:r>
              <a:rPr kumimoji="1" lang="en-US" altLang="ja-JP" sz="2400" dirty="0"/>
              <a:t>191130</a:t>
            </a:r>
            <a:endParaRPr kumimoji="1" lang="ja-JP" altLang="en-US" sz="2400" dirty="0"/>
          </a:p>
        </p:txBody>
      </p:sp>
    </p:spTree>
    <p:extLst>
      <p:ext uri="{BB962C8B-B14F-4D97-AF65-F5344CB8AC3E}">
        <p14:creationId xmlns:p14="http://schemas.microsoft.com/office/powerpoint/2010/main" val="123875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51D4DEAA-477F-440C-A4FD-D7EEB30A1AF4}"/>
              </a:ext>
            </a:extLst>
          </p:cNvPr>
          <p:cNvSpPr/>
          <p:nvPr/>
        </p:nvSpPr>
        <p:spPr>
          <a:xfrm>
            <a:off x="277930" y="5474970"/>
            <a:ext cx="8694620" cy="86868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0A0EF814-C4EB-4B8B-B183-76FA0BF6F933}"/>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 name="テキスト ボックス 2">
            <a:extLst>
              <a:ext uri="{FF2B5EF4-FFF2-40B4-BE49-F238E27FC236}">
                <a16:creationId xmlns:a16="http://schemas.microsoft.com/office/drawing/2014/main" id="{95AB41EF-1A4C-48BC-B5B3-9DA355DBD01D}"/>
              </a:ext>
            </a:extLst>
          </p:cNvPr>
          <p:cNvSpPr txBox="1"/>
          <p:nvPr/>
        </p:nvSpPr>
        <p:spPr>
          <a:xfrm>
            <a:off x="299590" y="154652"/>
            <a:ext cx="1754204" cy="523220"/>
          </a:xfrm>
          <a:prstGeom prst="rect">
            <a:avLst/>
          </a:prstGeom>
          <a:noFill/>
        </p:spPr>
        <p:txBody>
          <a:bodyPr wrap="square" rtlCol="0">
            <a:spAutoFit/>
          </a:bodyPr>
          <a:lstStyle/>
          <a:p>
            <a:r>
              <a:rPr lang="ja-JP" altLang="en-US" sz="2800" b="1" dirty="0"/>
              <a:t>特徴</a:t>
            </a:r>
            <a:endParaRPr lang="en-US" altLang="ja-JP" sz="2800" b="1" dirty="0"/>
          </a:p>
        </p:txBody>
      </p:sp>
      <p:sp>
        <p:nvSpPr>
          <p:cNvPr id="4" name="テキスト ボックス 3">
            <a:extLst>
              <a:ext uri="{FF2B5EF4-FFF2-40B4-BE49-F238E27FC236}">
                <a16:creationId xmlns:a16="http://schemas.microsoft.com/office/drawing/2014/main" id="{DF0B7AA0-9045-4988-85A0-E38D0E7ADB5D}"/>
              </a:ext>
            </a:extLst>
          </p:cNvPr>
          <p:cNvSpPr txBox="1"/>
          <p:nvPr/>
        </p:nvSpPr>
        <p:spPr>
          <a:xfrm>
            <a:off x="0" y="5625646"/>
            <a:ext cx="9144000" cy="584775"/>
          </a:xfrm>
          <a:prstGeom prst="rect">
            <a:avLst/>
          </a:prstGeom>
          <a:noFill/>
        </p:spPr>
        <p:txBody>
          <a:bodyPr wrap="square" rtlCol="0">
            <a:spAutoFit/>
          </a:bodyPr>
          <a:lstStyle/>
          <a:p>
            <a:pPr algn="ctr"/>
            <a:r>
              <a:rPr lang="ja-JP" altLang="en-US" sz="3200" b="1" dirty="0"/>
              <a:t>免疫機能が低下していても対面で会話が可能</a:t>
            </a:r>
            <a:endParaRPr lang="en-US" altLang="ja-JP" sz="3200" b="1" dirty="0"/>
          </a:p>
        </p:txBody>
      </p:sp>
      <p:sp>
        <p:nvSpPr>
          <p:cNvPr id="5" name="フッター プレースホルダー 4">
            <a:extLst>
              <a:ext uri="{FF2B5EF4-FFF2-40B4-BE49-F238E27FC236}">
                <a16:creationId xmlns:a16="http://schemas.microsoft.com/office/drawing/2014/main" id="{82056A98-54EC-409A-92F7-B4E64CC89B9C}"/>
              </a:ext>
            </a:extLst>
          </p:cNvPr>
          <p:cNvSpPr>
            <a:spLocks noGrp="1"/>
          </p:cNvSpPr>
          <p:nvPr>
            <p:ph type="ftr" sz="quarter" idx="11"/>
          </p:nvPr>
        </p:nvSpPr>
        <p:spPr/>
        <p:txBody>
          <a:bodyPr/>
          <a:lstStyle/>
          <a:p>
            <a:r>
              <a:rPr kumimoji="1" lang="en-US" altLang="ja-JP"/>
              <a:t>copyright©a.s</a:t>
            </a:r>
            <a:endParaRPr kumimoji="1" lang="ja-JP" altLang="en-US" dirty="0"/>
          </a:p>
        </p:txBody>
      </p:sp>
      <p:sp>
        <p:nvSpPr>
          <p:cNvPr id="6" name="スライド番号プレースホルダー 5">
            <a:extLst>
              <a:ext uri="{FF2B5EF4-FFF2-40B4-BE49-F238E27FC236}">
                <a16:creationId xmlns:a16="http://schemas.microsoft.com/office/drawing/2014/main" id="{CED44730-7800-434D-8F2C-0210CEC49FE8}"/>
              </a:ext>
            </a:extLst>
          </p:cNvPr>
          <p:cNvSpPr>
            <a:spLocks noGrp="1"/>
          </p:cNvSpPr>
          <p:nvPr>
            <p:ph type="sldNum" sz="quarter" idx="12"/>
          </p:nvPr>
        </p:nvSpPr>
        <p:spPr/>
        <p:txBody>
          <a:bodyPr/>
          <a:lstStyle/>
          <a:p>
            <a:fld id="{C84C8068-F59E-4202-ACB5-C605D725AE86}" type="slidenum">
              <a:rPr kumimoji="1" lang="ja-JP" altLang="en-US" smtClean="0"/>
              <a:t>10</a:t>
            </a:fld>
            <a:endParaRPr kumimoji="1" lang="ja-JP" altLang="en-US" dirty="0"/>
          </a:p>
        </p:txBody>
      </p:sp>
      <p:graphicFrame>
        <p:nvGraphicFramePr>
          <p:cNvPr id="8" name="表 8">
            <a:extLst>
              <a:ext uri="{FF2B5EF4-FFF2-40B4-BE49-F238E27FC236}">
                <a16:creationId xmlns:a16="http://schemas.microsoft.com/office/drawing/2014/main" id="{5B8401D7-056C-4EBD-B0CF-F78F733DABFC}"/>
              </a:ext>
            </a:extLst>
          </p:cNvPr>
          <p:cNvGraphicFramePr>
            <a:graphicFrameLocks noGrp="1"/>
          </p:cNvGraphicFramePr>
          <p:nvPr>
            <p:extLst>
              <p:ext uri="{D42A27DB-BD31-4B8C-83A1-F6EECF244321}">
                <p14:modId xmlns:p14="http://schemas.microsoft.com/office/powerpoint/2010/main" val="678153146"/>
              </p:ext>
            </p:extLst>
          </p:nvPr>
        </p:nvGraphicFramePr>
        <p:xfrm>
          <a:off x="102869" y="1156970"/>
          <a:ext cx="8949691" cy="4107816"/>
        </p:xfrm>
        <a:graphic>
          <a:graphicData uri="http://schemas.openxmlformats.org/drawingml/2006/table">
            <a:tbl>
              <a:tblPr firstRow="1" bandRow="1">
                <a:tableStyleId>{7DF18680-E054-41AD-8BC1-D1AEF772440D}</a:tableStyleId>
              </a:tblPr>
              <a:tblGrid>
                <a:gridCol w="1549430">
                  <a:extLst>
                    <a:ext uri="{9D8B030D-6E8A-4147-A177-3AD203B41FA5}">
                      <a16:colId xmlns:a16="http://schemas.microsoft.com/office/drawing/2014/main" val="213319834"/>
                    </a:ext>
                  </a:extLst>
                </a:gridCol>
                <a:gridCol w="2462899">
                  <a:extLst>
                    <a:ext uri="{9D8B030D-6E8A-4147-A177-3AD203B41FA5}">
                      <a16:colId xmlns:a16="http://schemas.microsoft.com/office/drawing/2014/main" val="3210749954"/>
                    </a:ext>
                  </a:extLst>
                </a:gridCol>
                <a:gridCol w="2891392">
                  <a:extLst>
                    <a:ext uri="{9D8B030D-6E8A-4147-A177-3AD203B41FA5}">
                      <a16:colId xmlns:a16="http://schemas.microsoft.com/office/drawing/2014/main" val="3090538964"/>
                    </a:ext>
                  </a:extLst>
                </a:gridCol>
                <a:gridCol w="2045970">
                  <a:extLst>
                    <a:ext uri="{9D8B030D-6E8A-4147-A177-3AD203B41FA5}">
                      <a16:colId xmlns:a16="http://schemas.microsoft.com/office/drawing/2014/main" val="309962819"/>
                    </a:ext>
                  </a:extLst>
                </a:gridCol>
              </a:tblGrid>
              <a:tr h="865188">
                <a:tc>
                  <a:txBody>
                    <a:bodyPr/>
                    <a:lstStyle/>
                    <a:p>
                      <a:pPr algn="ctr"/>
                      <a:endParaRPr kumimoji="1" lang="ja-JP" altLang="en-US" dirty="0"/>
                    </a:p>
                  </a:txBody>
                  <a:tcPr/>
                </a:tc>
                <a:tc>
                  <a:txBody>
                    <a:bodyPr/>
                    <a:lstStyle/>
                    <a:p>
                      <a:pPr algn="ctr"/>
                      <a:r>
                        <a:rPr kumimoji="1" lang="ja-JP" altLang="en-US" sz="2500" dirty="0"/>
                        <a:t>リモート患者会</a:t>
                      </a:r>
                    </a:p>
                  </a:txBody>
                  <a:tcPr/>
                </a:tc>
                <a:tc>
                  <a:txBody>
                    <a:bodyPr/>
                    <a:lstStyle/>
                    <a:p>
                      <a:pPr algn="ctr"/>
                      <a:r>
                        <a:rPr kumimoji="1" lang="ja-JP" altLang="en-US" sz="2500" dirty="0"/>
                        <a:t>通常の患者会</a:t>
                      </a:r>
                    </a:p>
                  </a:txBody>
                  <a:tcPr/>
                </a:tc>
                <a:tc>
                  <a:txBody>
                    <a:bodyPr/>
                    <a:lstStyle/>
                    <a:p>
                      <a:pPr algn="ctr"/>
                      <a:r>
                        <a:rPr kumimoji="1" lang="en-US" altLang="ja-JP" sz="2500" dirty="0"/>
                        <a:t>SNS</a:t>
                      </a:r>
                      <a:r>
                        <a:rPr kumimoji="1" lang="ja-JP" altLang="en-US" sz="2500" dirty="0"/>
                        <a:t>やブログ</a:t>
                      </a:r>
                    </a:p>
                  </a:txBody>
                  <a:tcPr/>
                </a:tc>
                <a:extLst>
                  <a:ext uri="{0D108BD9-81ED-4DB2-BD59-A6C34878D82A}">
                    <a16:rowId xmlns:a16="http://schemas.microsoft.com/office/drawing/2014/main" val="599610332"/>
                  </a:ext>
                </a:extLst>
              </a:tr>
              <a:tr h="865188">
                <a:tc>
                  <a:txBody>
                    <a:bodyPr/>
                    <a:lstStyle/>
                    <a:p>
                      <a:pPr algn="ctr"/>
                      <a:r>
                        <a:rPr kumimoji="1" lang="ja-JP" altLang="en-US" sz="2400" dirty="0"/>
                        <a:t>場所</a:t>
                      </a:r>
                    </a:p>
                  </a:txBody>
                  <a:tcPr/>
                </a:tc>
                <a:tc>
                  <a:txBody>
                    <a:bodyPr/>
                    <a:lstStyle/>
                    <a:p>
                      <a:pPr algn="ctr"/>
                      <a:r>
                        <a:rPr kumimoji="1" lang="ja-JP" altLang="en-US" sz="2400" dirty="0"/>
                        <a:t>・ネットがあれば</a:t>
                      </a:r>
                      <a:r>
                        <a:rPr kumimoji="1" lang="ja-JP" altLang="en-US" sz="2400" b="1" dirty="0"/>
                        <a:t>どこでも</a:t>
                      </a:r>
                    </a:p>
                  </a:txBody>
                  <a:tcPr/>
                </a:tc>
                <a:tc>
                  <a:txBody>
                    <a:bodyPr/>
                    <a:lstStyle/>
                    <a:p>
                      <a:pPr algn="ctr"/>
                      <a:r>
                        <a:rPr kumimoji="1" lang="ja-JP" altLang="en-US" sz="2400" dirty="0"/>
                        <a:t>・会議室、病棟外</a:t>
                      </a:r>
                      <a:r>
                        <a:rPr kumimoji="1" lang="en-US" altLang="ja-JP" sz="2400" dirty="0"/>
                        <a:t>(</a:t>
                      </a:r>
                      <a:r>
                        <a:rPr kumimoji="1" lang="ja-JP" altLang="en-US" sz="2400" dirty="0"/>
                        <a:t>近場にないことも</a:t>
                      </a:r>
                      <a:r>
                        <a:rPr kumimoji="1" lang="en-US" altLang="ja-JP" sz="2400" dirty="0"/>
                        <a:t>)</a:t>
                      </a:r>
                      <a:endParaRPr kumimoji="1" lang="ja-JP" altLang="en-US" sz="2400" dirty="0"/>
                    </a:p>
                  </a:txBody>
                  <a:tcPr/>
                </a:tc>
                <a:tc>
                  <a:txBody>
                    <a:bodyPr/>
                    <a:lstStyle/>
                    <a:p>
                      <a:pPr algn="ctr"/>
                      <a:r>
                        <a:rPr kumimoji="1" lang="ja-JP" altLang="en-US" sz="2400" dirty="0"/>
                        <a:t>・ネットがあれば</a:t>
                      </a:r>
                      <a:r>
                        <a:rPr kumimoji="1" lang="ja-JP" altLang="en-US" sz="2400" b="1" dirty="0"/>
                        <a:t>どこでも</a:t>
                      </a:r>
                    </a:p>
                    <a:p>
                      <a:pPr algn="ctr"/>
                      <a:endParaRPr kumimoji="1" lang="ja-JP" altLang="en-US" sz="2400" dirty="0"/>
                    </a:p>
                  </a:txBody>
                  <a:tcPr/>
                </a:tc>
                <a:extLst>
                  <a:ext uri="{0D108BD9-81ED-4DB2-BD59-A6C34878D82A}">
                    <a16:rowId xmlns:a16="http://schemas.microsoft.com/office/drawing/2014/main" val="4084767150"/>
                  </a:ext>
                </a:extLst>
              </a:tr>
              <a:tr h="865188">
                <a:tc>
                  <a:txBody>
                    <a:bodyPr/>
                    <a:lstStyle/>
                    <a:p>
                      <a:pPr algn="ctr"/>
                      <a:r>
                        <a:rPr kumimoji="1" lang="ja-JP" altLang="en-US" sz="2400" dirty="0"/>
                        <a:t>内容</a:t>
                      </a:r>
                    </a:p>
                  </a:txBody>
                  <a:tcPr/>
                </a:tc>
                <a:tc>
                  <a:txBody>
                    <a:bodyPr/>
                    <a:lstStyle/>
                    <a:p>
                      <a:pPr algn="ctr"/>
                      <a:r>
                        <a:rPr kumimoji="1" lang="ja-JP" altLang="en-US" sz="2400" dirty="0"/>
                        <a:t>・自由に質問</a:t>
                      </a:r>
                      <a:endParaRPr kumimoji="1" lang="en-US" altLang="ja-JP" sz="2400" dirty="0"/>
                    </a:p>
                    <a:p>
                      <a:pPr algn="ctr"/>
                      <a:r>
                        <a:rPr kumimoji="1" lang="ja-JP" altLang="en-US" sz="2400" dirty="0"/>
                        <a:t>・コミュニティを選択可能</a:t>
                      </a:r>
                    </a:p>
                  </a:txBody>
                  <a:tcPr/>
                </a:tc>
                <a:tc>
                  <a:txBody>
                    <a:bodyPr/>
                    <a:lstStyle/>
                    <a:p>
                      <a:pPr algn="ctr"/>
                      <a:r>
                        <a:rPr kumimoji="1" lang="ja-JP" altLang="en-US" sz="2400" dirty="0"/>
                        <a:t>・病気や年齢層が多様</a:t>
                      </a:r>
                      <a:endParaRPr kumimoji="1" lang="en-US" altLang="ja-JP" sz="2400" dirty="0"/>
                    </a:p>
                    <a:p>
                      <a:pPr algn="ctr"/>
                      <a:r>
                        <a:rPr kumimoji="1" lang="ja-JP" altLang="en-US" sz="2400" dirty="0"/>
                        <a:t>・</a:t>
                      </a:r>
                      <a:r>
                        <a:rPr kumimoji="1" lang="ja-JP" altLang="en-US" sz="2400" b="1" dirty="0"/>
                        <a:t>病院内の情報</a:t>
                      </a:r>
                    </a:p>
                  </a:txBody>
                  <a:tcPr/>
                </a:tc>
                <a:tc>
                  <a:txBody>
                    <a:bodyPr/>
                    <a:lstStyle/>
                    <a:p>
                      <a:pPr algn="ctr"/>
                      <a:r>
                        <a:rPr kumimoji="1" lang="ja-JP" altLang="en-US" sz="2400" dirty="0"/>
                        <a:t>・欲しい情報を</a:t>
                      </a:r>
                      <a:r>
                        <a:rPr kumimoji="1" lang="ja-JP" altLang="en-US" sz="2400" b="1" dirty="0"/>
                        <a:t>検索可能</a:t>
                      </a:r>
                      <a:endParaRPr kumimoji="1" lang="en-US" altLang="ja-JP" sz="2400" b="1" dirty="0"/>
                    </a:p>
                  </a:txBody>
                  <a:tcPr/>
                </a:tc>
                <a:extLst>
                  <a:ext uri="{0D108BD9-81ED-4DB2-BD59-A6C34878D82A}">
                    <a16:rowId xmlns:a16="http://schemas.microsoft.com/office/drawing/2014/main" val="2315771816"/>
                  </a:ext>
                </a:extLst>
              </a:tr>
              <a:tr h="865188">
                <a:tc>
                  <a:txBody>
                    <a:bodyPr/>
                    <a:lstStyle/>
                    <a:p>
                      <a:pPr algn="ctr"/>
                      <a:r>
                        <a:rPr kumimoji="1" lang="ja-JP" altLang="en-US" sz="2000" dirty="0"/>
                        <a:t>コミュニケーション</a:t>
                      </a:r>
                    </a:p>
                  </a:txBody>
                  <a:tcPr/>
                </a:tc>
                <a:tc>
                  <a:txBody>
                    <a:bodyPr/>
                    <a:lstStyle/>
                    <a:p>
                      <a:pPr algn="ctr"/>
                      <a:r>
                        <a:rPr kumimoji="1" lang="ja-JP" altLang="en-US" sz="2400" dirty="0"/>
                        <a:t>・</a:t>
                      </a:r>
                      <a:r>
                        <a:rPr kumimoji="1" lang="ja-JP" altLang="en-US" sz="2400" b="1" dirty="0"/>
                        <a:t>対面</a:t>
                      </a:r>
                      <a:r>
                        <a:rPr kumimoji="1" lang="ja-JP" altLang="en-US" sz="2400" dirty="0"/>
                        <a:t>での会話</a:t>
                      </a:r>
                    </a:p>
                  </a:txBody>
                  <a:tcPr/>
                </a:tc>
                <a:tc>
                  <a:txBody>
                    <a:bodyPr/>
                    <a:lstStyle/>
                    <a:p>
                      <a:pPr algn="ctr"/>
                      <a:r>
                        <a:rPr kumimoji="1" lang="ja-JP" altLang="en-US" sz="2400" dirty="0"/>
                        <a:t>・</a:t>
                      </a:r>
                      <a:r>
                        <a:rPr kumimoji="1" lang="ja-JP" altLang="en-US" sz="2400" b="1" dirty="0"/>
                        <a:t>対面</a:t>
                      </a:r>
                      <a:r>
                        <a:rPr kumimoji="1" lang="ja-JP" altLang="en-US" sz="2400" dirty="0"/>
                        <a:t>での会話</a:t>
                      </a:r>
                    </a:p>
                    <a:p>
                      <a:pPr algn="ctr"/>
                      <a:endParaRPr kumimoji="1" lang="ja-JP" altLang="en-US" sz="2400" dirty="0"/>
                    </a:p>
                  </a:txBody>
                  <a:tcPr/>
                </a:tc>
                <a:tc>
                  <a:txBody>
                    <a:bodyPr/>
                    <a:lstStyle/>
                    <a:p>
                      <a:pPr algn="ctr"/>
                      <a:r>
                        <a:rPr kumimoji="1" lang="ja-JP" altLang="en-US" sz="2400" dirty="0"/>
                        <a:t>・文章での</a:t>
                      </a:r>
                      <a:endParaRPr kumimoji="1" lang="en-US" altLang="ja-JP" sz="2400" dirty="0"/>
                    </a:p>
                    <a:p>
                      <a:pPr algn="ctr"/>
                      <a:r>
                        <a:rPr kumimoji="1" lang="ja-JP" altLang="en-US" sz="2400" dirty="0"/>
                        <a:t>やりとり</a:t>
                      </a:r>
                    </a:p>
                  </a:txBody>
                  <a:tcPr/>
                </a:tc>
                <a:extLst>
                  <a:ext uri="{0D108BD9-81ED-4DB2-BD59-A6C34878D82A}">
                    <a16:rowId xmlns:a16="http://schemas.microsoft.com/office/drawing/2014/main" val="2395729390"/>
                  </a:ext>
                </a:extLst>
              </a:tr>
            </a:tbl>
          </a:graphicData>
        </a:graphic>
      </p:graphicFrame>
    </p:spTree>
    <p:extLst>
      <p:ext uri="{BB962C8B-B14F-4D97-AF65-F5344CB8AC3E}">
        <p14:creationId xmlns:p14="http://schemas.microsoft.com/office/powerpoint/2010/main" val="3908163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0C25D3FE-C470-4D8F-A869-092B93386A1F}"/>
              </a:ext>
            </a:extLst>
          </p:cNvPr>
          <p:cNvSpPr/>
          <p:nvPr/>
        </p:nvSpPr>
        <p:spPr>
          <a:xfrm>
            <a:off x="2950945" y="4421987"/>
            <a:ext cx="3430805" cy="1433983"/>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0D53E58E-4572-43D2-A16D-6F385ADCDB53}"/>
              </a:ext>
            </a:extLst>
          </p:cNvPr>
          <p:cNvSpPr/>
          <p:nvPr/>
        </p:nvSpPr>
        <p:spPr>
          <a:xfrm>
            <a:off x="5252185" y="1751177"/>
            <a:ext cx="3430805" cy="1433983"/>
          </a:xfrm>
          <a:prstGeom prst="roundRect">
            <a:avLst/>
          </a:prstGeom>
          <a:solidFill>
            <a:srgbClr val="A2E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CCC78EFB-A2DA-4EE5-BE44-1D5AE66B67D2}"/>
              </a:ext>
            </a:extLst>
          </p:cNvPr>
          <p:cNvSpPr/>
          <p:nvPr/>
        </p:nvSpPr>
        <p:spPr>
          <a:xfrm>
            <a:off x="683995" y="1686407"/>
            <a:ext cx="3430805" cy="1433983"/>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C5B010F1-4068-4337-9D51-80D02DBB57E1}"/>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 name="テキスト ボックス 4">
            <a:extLst>
              <a:ext uri="{FF2B5EF4-FFF2-40B4-BE49-F238E27FC236}">
                <a16:creationId xmlns:a16="http://schemas.microsoft.com/office/drawing/2014/main" id="{560FB741-18C8-4F9C-8A0B-39D34B0AF05F}"/>
              </a:ext>
            </a:extLst>
          </p:cNvPr>
          <p:cNvSpPr txBox="1"/>
          <p:nvPr/>
        </p:nvSpPr>
        <p:spPr>
          <a:xfrm>
            <a:off x="114902" y="107759"/>
            <a:ext cx="8091838" cy="523220"/>
          </a:xfrm>
          <a:prstGeom prst="rect">
            <a:avLst/>
          </a:prstGeom>
          <a:noFill/>
        </p:spPr>
        <p:txBody>
          <a:bodyPr wrap="square" rtlCol="0">
            <a:spAutoFit/>
          </a:bodyPr>
          <a:lstStyle/>
          <a:p>
            <a:r>
              <a:rPr lang="ja-JP" altLang="en-US" sz="2800" b="1" dirty="0"/>
              <a:t>相互の協力が患者の精神的フォローを充実させる</a:t>
            </a:r>
            <a:endParaRPr lang="en-US" altLang="ja-JP" sz="2800" b="1" dirty="0"/>
          </a:p>
        </p:txBody>
      </p:sp>
      <p:sp>
        <p:nvSpPr>
          <p:cNvPr id="9" name="テキスト ボックス 8">
            <a:extLst>
              <a:ext uri="{FF2B5EF4-FFF2-40B4-BE49-F238E27FC236}">
                <a16:creationId xmlns:a16="http://schemas.microsoft.com/office/drawing/2014/main" id="{34EF7743-B4DC-4B52-B5DA-047810B35C00}"/>
              </a:ext>
            </a:extLst>
          </p:cNvPr>
          <p:cNvSpPr txBox="1"/>
          <p:nvPr/>
        </p:nvSpPr>
        <p:spPr>
          <a:xfrm>
            <a:off x="891539" y="2156058"/>
            <a:ext cx="3086101" cy="584775"/>
          </a:xfrm>
          <a:prstGeom prst="rect">
            <a:avLst/>
          </a:prstGeom>
          <a:noFill/>
        </p:spPr>
        <p:txBody>
          <a:bodyPr wrap="square" rtlCol="0">
            <a:spAutoFit/>
          </a:bodyPr>
          <a:lstStyle/>
          <a:p>
            <a:r>
              <a:rPr lang="ja-JP" altLang="en-US" sz="3200" b="1" dirty="0"/>
              <a:t>リモート患者会</a:t>
            </a:r>
          </a:p>
        </p:txBody>
      </p:sp>
      <p:sp>
        <p:nvSpPr>
          <p:cNvPr id="3" name="フッター プレースホルダー 2">
            <a:extLst>
              <a:ext uri="{FF2B5EF4-FFF2-40B4-BE49-F238E27FC236}">
                <a16:creationId xmlns:a16="http://schemas.microsoft.com/office/drawing/2014/main" id="{45886A60-80D5-492A-9981-B85E17039427}"/>
              </a:ext>
            </a:extLst>
          </p:cNvPr>
          <p:cNvSpPr>
            <a:spLocks noGrp="1"/>
          </p:cNvSpPr>
          <p:nvPr>
            <p:ph type="ftr" sz="quarter" idx="11"/>
          </p:nvPr>
        </p:nvSpPr>
        <p:spPr/>
        <p:txBody>
          <a:bodyPr/>
          <a:lstStyle/>
          <a:p>
            <a:r>
              <a:rPr kumimoji="1" lang="en-US" altLang="ja-JP"/>
              <a:t>copyright©a.s</a:t>
            </a:r>
            <a:endParaRPr kumimoji="1" lang="ja-JP" altLang="en-US"/>
          </a:p>
        </p:txBody>
      </p:sp>
      <p:sp>
        <p:nvSpPr>
          <p:cNvPr id="7" name="スライド番号プレースホルダー 6">
            <a:extLst>
              <a:ext uri="{FF2B5EF4-FFF2-40B4-BE49-F238E27FC236}">
                <a16:creationId xmlns:a16="http://schemas.microsoft.com/office/drawing/2014/main" id="{9F6A83C8-E796-43DB-ADB6-32B882274156}"/>
              </a:ext>
            </a:extLst>
          </p:cNvPr>
          <p:cNvSpPr>
            <a:spLocks noGrp="1"/>
          </p:cNvSpPr>
          <p:nvPr>
            <p:ph type="sldNum" sz="quarter" idx="12"/>
          </p:nvPr>
        </p:nvSpPr>
        <p:spPr/>
        <p:txBody>
          <a:bodyPr/>
          <a:lstStyle/>
          <a:p>
            <a:fld id="{C84C8068-F59E-4202-ACB5-C605D725AE86}" type="slidenum">
              <a:rPr kumimoji="1" lang="ja-JP" altLang="en-US" smtClean="0"/>
              <a:t>11</a:t>
            </a:fld>
            <a:endParaRPr kumimoji="1" lang="ja-JP" altLang="en-US"/>
          </a:p>
        </p:txBody>
      </p:sp>
      <p:sp>
        <p:nvSpPr>
          <p:cNvPr id="15" name="テキスト ボックス 14">
            <a:extLst>
              <a:ext uri="{FF2B5EF4-FFF2-40B4-BE49-F238E27FC236}">
                <a16:creationId xmlns:a16="http://schemas.microsoft.com/office/drawing/2014/main" id="{7FD622C5-BDCC-45F0-BD08-5A4B2BBDBB05}"/>
              </a:ext>
            </a:extLst>
          </p:cNvPr>
          <p:cNvSpPr txBox="1"/>
          <p:nvPr/>
        </p:nvSpPr>
        <p:spPr>
          <a:xfrm>
            <a:off x="5798820" y="2194158"/>
            <a:ext cx="2305050" cy="584775"/>
          </a:xfrm>
          <a:prstGeom prst="rect">
            <a:avLst/>
          </a:prstGeom>
          <a:noFill/>
        </p:spPr>
        <p:txBody>
          <a:bodyPr wrap="square" rtlCol="0">
            <a:spAutoFit/>
          </a:bodyPr>
          <a:lstStyle/>
          <a:p>
            <a:r>
              <a:rPr lang="ja-JP" altLang="en-US" sz="3200" b="1" dirty="0"/>
              <a:t>院内患者会</a:t>
            </a:r>
          </a:p>
        </p:txBody>
      </p:sp>
      <p:sp>
        <p:nvSpPr>
          <p:cNvPr id="16" name="テキスト ボックス 15">
            <a:extLst>
              <a:ext uri="{FF2B5EF4-FFF2-40B4-BE49-F238E27FC236}">
                <a16:creationId xmlns:a16="http://schemas.microsoft.com/office/drawing/2014/main" id="{AD4E791E-1D00-4B7C-94C6-B4861134CF2E}"/>
              </a:ext>
            </a:extLst>
          </p:cNvPr>
          <p:cNvSpPr txBox="1"/>
          <p:nvPr/>
        </p:nvSpPr>
        <p:spPr>
          <a:xfrm>
            <a:off x="3512819" y="4868778"/>
            <a:ext cx="2587101" cy="584775"/>
          </a:xfrm>
          <a:prstGeom prst="rect">
            <a:avLst/>
          </a:prstGeom>
          <a:noFill/>
        </p:spPr>
        <p:txBody>
          <a:bodyPr wrap="square" rtlCol="0">
            <a:spAutoFit/>
          </a:bodyPr>
          <a:lstStyle/>
          <a:p>
            <a:r>
              <a:rPr lang="en-US" altLang="ja-JP" sz="3200" b="1" dirty="0"/>
              <a:t>SNS</a:t>
            </a:r>
            <a:r>
              <a:rPr lang="ja-JP" altLang="en-US" sz="3200" b="1" dirty="0"/>
              <a:t>やブログ</a:t>
            </a:r>
          </a:p>
        </p:txBody>
      </p:sp>
      <p:cxnSp>
        <p:nvCxnSpPr>
          <p:cNvPr id="18" name="直線矢印コネクタ 17">
            <a:extLst>
              <a:ext uri="{FF2B5EF4-FFF2-40B4-BE49-F238E27FC236}">
                <a16:creationId xmlns:a16="http://schemas.microsoft.com/office/drawing/2014/main" id="{7BAB9FC9-6697-427F-AF82-06BE1495CEAF}"/>
              </a:ext>
            </a:extLst>
          </p:cNvPr>
          <p:cNvCxnSpPr>
            <a:cxnSpLocks/>
          </p:cNvCxnSpPr>
          <p:nvPr/>
        </p:nvCxnSpPr>
        <p:spPr>
          <a:xfrm>
            <a:off x="4344396" y="2236449"/>
            <a:ext cx="736333" cy="0"/>
          </a:xfrm>
          <a:prstGeom prst="straightConnector1">
            <a:avLst/>
          </a:prstGeom>
          <a:ln w="76200">
            <a:solidFill>
              <a:srgbClr val="138DB3"/>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598B5DC4-845B-4B45-95B7-B71D0127BDE8}"/>
              </a:ext>
            </a:extLst>
          </p:cNvPr>
          <p:cNvCxnSpPr>
            <a:cxnSpLocks/>
          </p:cNvCxnSpPr>
          <p:nvPr/>
        </p:nvCxnSpPr>
        <p:spPr>
          <a:xfrm flipH="1">
            <a:off x="6069330" y="3474700"/>
            <a:ext cx="599166" cy="594380"/>
          </a:xfrm>
          <a:prstGeom prst="straightConnector1">
            <a:avLst/>
          </a:prstGeom>
          <a:ln w="76200">
            <a:solidFill>
              <a:srgbClr val="138DB3"/>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C027C27-D990-417A-9410-A70FF4BB3CDC}"/>
              </a:ext>
            </a:extLst>
          </p:cNvPr>
          <p:cNvCxnSpPr>
            <a:cxnSpLocks/>
          </p:cNvCxnSpPr>
          <p:nvPr/>
        </p:nvCxnSpPr>
        <p:spPr>
          <a:xfrm flipH="1" flipV="1">
            <a:off x="2994660" y="3417570"/>
            <a:ext cx="537210" cy="662940"/>
          </a:xfrm>
          <a:prstGeom prst="straightConnector1">
            <a:avLst/>
          </a:prstGeom>
          <a:ln w="76200">
            <a:solidFill>
              <a:srgbClr val="138DB3"/>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11ED62EF-6145-4352-9707-4842950C1D20}"/>
              </a:ext>
            </a:extLst>
          </p:cNvPr>
          <p:cNvCxnSpPr>
            <a:cxnSpLocks/>
          </p:cNvCxnSpPr>
          <p:nvPr/>
        </p:nvCxnSpPr>
        <p:spPr>
          <a:xfrm rot="10800000">
            <a:off x="4359636" y="2651739"/>
            <a:ext cx="736333" cy="0"/>
          </a:xfrm>
          <a:prstGeom prst="straightConnector1">
            <a:avLst/>
          </a:prstGeom>
          <a:ln w="76200">
            <a:solidFill>
              <a:srgbClr val="138DB3"/>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DCD63DD1-1CCF-4A6F-958F-E6F1E56006DE}"/>
              </a:ext>
            </a:extLst>
          </p:cNvPr>
          <p:cNvCxnSpPr>
            <a:cxnSpLocks/>
          </p:cNvCxnSpPr>
          <p:nvPr/>
        </p:nvCxnSpPr>
        <p:spPr>
          <a:xfrm rot="10800000" flipH="1" flipV="1">
            <a:off x="2689860" y="3661410"/>
            <a:ext cx="537210" cy="662940"/>
          </a:xfrm>
          <a:prstGeom prst="straightConnector1">
            <a:avLst/>
          </a:prstGeom>
          <a:ln w="76200">
            <a:solidFill>
              <a:srgbClr val="138DB3"/>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3396349D-FDA5-407F-A93B-8AAAB1365292}"/>
              </a:ext>
            </a:extLst>
          </p:cNvPr>
          <p:cNvCxnSpPr>
            <a:cxnSpLocks/>
          </p:cNvCxnSpPr>
          <p:nvPr/>
        </p:nvCxnSpPr>
        <p:spPr>
          <a:xfrm rot="10800000" flipH="1">
            <a:off x="6336030" y="3752830"/>
            <a:ext cx="599166" cy="594380"/>
          </a:xfrm>
          <a:prstGeom prst="straightConnector1">
            <a:avLst/>
          </a:prstGeom>
          <a:ln w="76200">
            <a:solidFill>
              <a:srgbClr val="138DB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011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E512F467-193F-4EA0-8989-44C53E58899F}"/>
              </a:ext>
            </a:extLst>
          </p:cNvPr>
          <p:cNvSpPr/>
          <p:nvPr/>
        </p:nvSpPr>
        <p:spPr>
          <a:xfrm>
            <a:off x="194310" y="1104499"/>
            <a:ext cx="1001027" cy="65451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2" name="正方形/長方形 1">
            <a:extLst>
              <a:ext uri="{FF2B5EF4-FFF2-40B4-BE49-F238E27FC236}">
                <a16:creationId xmlns:a16="http://schemas.microsoft.com/office/drawing/2014/main" id="{0A0EF814-C4EB-4B8B-B183-76FA0BF6F933}"/>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 name="テキスト ボックス 2">
            <a:extLst>
              <a:ext uri="{FF2B5EF4-FFF2-40B4-BE49-F238E27FC236}">
                <a16:creationId xmlns:a16="http://schemas.microsoft.com/office/drawing/2014/main" id="{95AB41EF-1A4C-48BC-B5B3-9DA355DBD01D}"/>
              </a:ext>
            </a:extLst>
          </p:cNvPr>
          <p:cNvSpPr txBox="1"/>
          <p:nvPr/>
        </p:nvSpPr>
        <p:spPr>
          <a:xfrm>
            <a:off x="161223" y="124603"/>
            <a:ext cx="3082491" cy="523220"/>
          </a:xfrm>
          <a:prstGeom prst="rect">
            <a:avLst/>
          </a:prstGeom>
          <a:noFill/>
        </p:spPr>
        <p:txBody>
          <a:bodyPr wrap="square" rtlCol="0">
            <a:spAutoFit/>
          </a:bodyPr>
          <a:lstStyle/>
          <a:p>
            <a:r>
              <a:rPr lang="ja-JP" altLang="en-US" sz="2800" b="1" dirty="0"/>
              <a:t>ステークホルダー</a:t>
            </a:r>
            <a:endParaRPr lang="en-US" altLang="ja-JP" sz="2800" b="1" dirty="0"/>
          </a:p>
        </p:txBody>
      </p:sp>
      <p:sp>
        <p:nvSpPr>
          <p:cNvPr id="4" name="テキスト ボックス 3">
            <a:extLst>
              <a:ext uri="{FF2B5EF4-FFF2-40B4-BE49-F238E27FC236}">
                <a16:creationId xmlns:a16="http://schemas.microsoft.com/office/drawing/2014/main" id="{9285E850-E428-405E-A916-FC37DD359A28}"/>
              </a:ext>
            </a:extLst>
          </p:cNvPr>
          <p:cNvSpPr txBox="1"/>
          <p:nvPr/>
        </p:nvSpPr>
        <p:spPr>
          <a:xfrm>
            <a:off x="1121443" y="5084059"/>
            <a:ext cx="1159744" cy="461665"/>
          </a:xfrm>
          <a:prstGeom prst="rect">
            <a:avLst/>
          </a:prstGeom>
          <a:noFill/>
        </p:spPr>
        <p:txBody>
          <a:bodyPr wrap="square" rtlCol="0">
            <a:spAutoFit/>
          </a:bodyPr>
          <a:lstStyle/>
          <a:p>
            <a:r>
              <a:rPr lang="en-US" altLang="ja-JP" sz="2400" dirty="0"/>
              <a:t>IT</a:t>
            </a:r>
            <a:r>
              <a:rPr lang="ja-JP" altLang="en-US" sz="2400" dirty="0"/>
              <a:t>企業</a:t>
            </a:r>
            <a:endParaRPr lang="en-US" altLang="ja-JP" sz="2400" dirty="0"/>
          </a:p>
        </p:txBody>
      </p:sp>
      <p:sp>
        <p:nvSpPr>
          <p:cNvPr id="5" name="テキスト ボックス 4">
            <a:extLst>
              <a:ext uri="{FF2B5EF4-FFF2-40B4-BE49-F238E27FC236}">
                <a16:creationId xmlns:a16="http://schemas.microsoft.com/office/drawing/2014/main" id="{2F6FB594-7353-4EF4-8014-A7547AD598D3}"/>
              </a:ext>
            </a:extLst>
          </p:cNvPr>
          <p:cNvSpPr txBox="1"/>
          <p:nvPr/>
        </p:nvSpPr>
        <p:spPr>
          <a:xfrm>
            <a:off x="431932" y="3299447"/>
            <a:ext cx="8277728" cy="830997"/>
          </a:xfrm>
          <a:prstGeom prst="rect">
            <a:avLst/>
          </a:prstGeom>
          <a:noFill/>
        </p:spPr>
        <p:txBody>
          <a:bodyPr wrap="square" rtlCol="0">
            <a:spAutoFit/>
          </a:bodyPr>
          <a:lstStyle/>
          <a:p>
            <a:r>
              <a:rPr lang="ja-JP" altLang="en-US" sz="2400" dirty="0"/>
              <a:t>血液疾患の経験者や患者の家族</a:t>
            </a:r>
            <a:endParaRPr lang="en-US" altLang="ja-JP" sz="2400" dirty="0"/>
          </a:p>
          <a:p>
            <a:r>
              <a:rPr lang="ja-JP" altLang="en-US" sz="2400" dirty="0"/>
              <a:t>自宅療養～社会復帰までの仕事のリハビリとして</a:t>
            </a:r>
            <a:endParaRPr lang="en-US" altLang="ja-JP" sz="2400" dirty="0"/>
          </a:p>
        </p:txBody>
      </p:sp>
      <p:sp>
        <p:nvSpPr>
          <p:cNvPr id="6" name="テキスト ボックス 5">
            <a:extLst>
              <a:ext uri="{FF2B5EF4-FFF2-40B4-BE49-F238E27FC236}">
                <a16:creationId xmlns:a16="http://schemas.microsoft.com/office/drawing/2014/main" id="{FEBF7095-8CB5-47E6-BB19-E8F2604A0886}"/>
              </a:ext>
            </a:extLst>
          </p:cNvPr>
          <p:cNvSpPr txBox="1"/>
          <p:nvPr/>
        </p:nvSpPr>
        <p:spPr>
          <a:xfrm>
            <a:off x="554052" y="1871553"/>
            <a:ext cx="8407067" cy="523220"/>
          </a:xfrm>
          <a:prstGeom prst="rect">
            <a:avLst/>
          </a:prstGeom>
          <a:noFill/>
        </p:spPr>
        <p:txBody>
          <a:bodyPr wrap="square" rtlCol="0">
            <a:spAutoFit/>
          </a:bodyPr>
          <a:lstStyle/>
          <a:p>
            <a:r>
              <a:rPr lang="ja-JP" altLang="en-US" sz="2800" dirty="0"/>
              <a:t>既存の患者会を主催している団体、</a:t>
            </a:r>
            <a:r>
              <a:rPr lang="en-US" altLang="ja-JP" sz="2800" dirty="0"/>
              <a:t>NPO</a:t>
            </a:r>
            <a:r>
              <a:rPr lang="ja-JP" altLang="en-US" sz="2800" dirty="0"/>
              <a:t>などと連携</a:t>
            </a:r>
            <a:endParaRPr lang="en-US" altLang="ja-JP" sz="2800" dirty="0"/>
          </a:p>
        </p:txBody>
      </p:sp>
      <p:sp>
        <p:nvSpPr>
          <p:cNvPr id="7" name="テキスト ボックス 6">
            <a:extLst>
              <a:ext uri="{FF2B5EF4-FFF2-40B4-BE49-F238E27FC236}">
                <a16:creationId xmlns:a16="http://schemas.microsoft.com/office/drawing/2014/main" id="{93AECE8F-1B33-4E14-8C3D-BF546FE589E7}"/>
              </a:ext>
            </a:extLst>
          </p:cNvPr>
          <p:cNvSpPr txBox="1"/>
          <p:nvPr/>
        </p:nvSpPr>
        <p:spPr>
          <a:xfrm>
            <a:off x="3255545" y="5024488"/>
            <a:ext cx="2144227" cy="830997"/>
          </a:xfrm>
          <a:prstGeom prst="rect">
            <a:avLst/>
          </a:prstGeom>
          <a:noFill/>
        </p:spPr>
        <p:txBody>
          <a:bodyPr wrap="square" rtlCol="0">
            <a:spAutoFit/>
          </a:bodyPr>
          <a:lstStyle/>
          <a:p>
            <a:r>
              <a:rPr lang="ja-JP" altLang="en-US" sz="2400" dirty="0"/>
              <a:t>がん拠点病院</a:t>
            </a:r>
            <a:r>
              <a:rPr lang="en-US" altLang="ja-JP" sz="2400" dirty="0"/>
              <a:t>(</a:t>
            </a:r>
            <a:r>
              <a:rPr lang="ja-JP" altLang="en-US" sz="2400" dirty="0"/>
              <a:t>血液内科</a:t>
            </a:r>
            <a:r>
              <a:rPr lang="en-US" altLang="ja-JP" sz="2400" dirty="0"/>
              <a:t>)</a:t>
            </a:r>
          </a:p>
        </p:txBody>
      </p:sp>
      <p:sp>
        <p:nvSpPr>
          <p:cNvPr id="12" name="テキスト ボックス 11">
            <a:extLst>
              <a:ext uri="{FF2B5EF4-FFF2-40B4-BE49-F238E27FC236}">
                <a16:creationId xmlns:a16="http://schemas.microsoft.com/office/drawing/2014/main" id="{3700FA88-971A-4D6E-8843-FCC7006546A7}"/>
              </a:ext>
            </a:extLst>
          </p:cNvPr>
          <p:cNvSpPr txBox="1"/>
          <p:nvPr/>
        </p:nvSpPr>
        <p:spPr>
          <a:xfrm>
            <a:off x="249254" y="1206928"/>
            <a:ext cx="928036" cy="523220"/>
          </a:xfrm>
          <a:prstGeom prst="rect">
            <a:avLst/>
          </a:prstGeom>
          <a:noFill/>
        </p:spPr>
        <p:txBody>
          <a:bodyPr wrap="square" rtlCol="0">
            <a:spAutoFit/>
          </a:bodyPr>
          <a:lstStyle/>
          <a:p>
            <a:r>
              <a:rPr lang="ja-JP" altLang="en-US" sz="2800" b="1" dirty="0"/>
              <a:t>広報</a:t>
            </a:r>
            <a:endParaRPr lang="en-US" altLang="ja-JP" sz="2800" b="1" dirty="0"/>
          </a:p>
        </p:txBody>
      </p:sp>
      <p:sp>
        <p:nvSpPr>
          <p:cNvPr id="9" name="テキスト ボックス 8">
            <a:extLst>
              <a:ext uri="{FF2B5EF4-FFF2-40B4-BE49-F238E27FC236}">
                <a16:creationId xmlns:a16="http://schemas.microsoft.com/office/drawing/2014/main" id="{4EBC34A3-856D-419C-895F-178623621AB3}"/>
              </a:ext>
            </a:extLst>
          </p:cNvPr>
          <p:cNvSpPr txBox="1"/>
          <p:nvPr/>
        </p:nvSpPr>
        <p:spPr>
          <a:xfrm>
            <a:off x="6214712" y="5037983"/>
            <a:ext cx="916005" cy="461665"/>
          </a:xfrm>
          <a:prstGeom prst="rect">
            <a:avLst/>
          </a:prstGeom>
          <a:noFill/>
        </p:spPr>
        <p:txBody>
          <a:bodyPr wrap="square" rtlCol="0">
            <a:spAutoFit/>
          </a:bodyPr>
          <a:lstStyle/>
          <a:p>
            <a:r>
              <a:rPr lang="ja-JP" altLang="en-US" sz="2400" dirty="0"/>
              <a:t>行政</a:t>
            </a:r>
            <a:endParaRPr lang="en-US" altLang="ja-JP" sz="2400" dirty="0"/>
          </a:p>
        </p:txBody>
      </p:sp>
      <p:sp>
        <p:nvSpPr>
          <p:cNvPr id="11" name="正方形/長方形 10">
            <a:extLst>
              <a:ext uri="{FF2B5EF4-FFF2-40B4-BE49-F238E27FC236}">
                <a16:creationId xmlns:a16="http://schemas.microsoft.com/office/drawing/2014/main" id="{EC633093-15AF-42B3-AD10-7C93DDD1D8AF}"/>
              </a:ext>
            </a:extLst>
          </p:cNvPr>
          <p:cNvSpPr/>
          <p:nvPr/>
        </p:nvSpPr>
        <p:spPr>
          <a:xfrm>
            <a:off x="194510" y="2579169"/>
            <a:ext cx="1001027" cy="65451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p>
        </p:txBody>
      </p:sp>
      <p:sp>
        <p:nvSpPr>
          <p:cNvPr id="13" name="テキスト ボックス 12">
            <a:extLst>
              <a:ext uri="{FF2B5EF4-FFF2-40B4-BE49-F238E27FC236}">
                <a16:creationId xmlns:a16="http://schemas.microsoft.com/office/drawing/2014/main" id="{7C8BB19D-36B1-4701-A651-4E172D3C5D92}"/>
              </a:ext>
            </a:extLst>
          </p:cNvPr>
          <p:cNvSpPr txBox="1"/>
          <p:nvPr/>
        </p:nvSpPr>
        <p:spPr>
          <a:xfrm>
            <a:off x="253064" y="2676184"/>
            <a:ext cx="935656" cy="523220"/>
          </a:xfrm>
          <a:prstGeom prst="rect">
            <a:avLst/>
          </a:prstGeom>
          <a:noFill/>
        </p:spPr>
        <p:txBody>
          <a:bodyPr wrap="square" rtlCol="0">
            <a:spAutoFit/>
          </a:bodyPr>
          <a:lstStyle/>
          <a:p>
            <a:r>
              <a:rPr lang="ja-JP" altLang="en-US" sz="2800" b="1" dirty="0"/>
              <a:t>人員</a:t>
            </a:r>
            <a:endParaRPr lang="en-US" altLang="ja-JP" sz="2800" b="1" dirty="0"/>
          </a:p>
        </p:txBody>
      </p:sp>
      <p:sp>
        <p:nvSpPr>
          <p:cNvPr id="14" name="正方形/長方形 13">
            <a:extLst>
              <a:ext uri="{FF2B5EF4-FFF2-40B4-BE49-F238E27FC236}">
                <a16:creationId xmlns:a16="http://schemas.microsoft.com/office/drawing/2014/main" id="{851E7675-DEC2-4F73-AB19-805E75F5747D}"/>
              </a:ext>
            </a:extLst>
          </p:cNvPr>
          <p:cNvSpPr/>
          <p:nvPr/>
        </p:nvSpPr>
        <p:spPr>
          <a:xfrm>
            <a:off x="190900" y="4261786"/>
            <a:ext cx="1923649" cy="6545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15" name="テキスト ボックス 14">
            <a:extLst>
              <a:ext uri="{FF2B5EF4-FFF2-40B4-BE49-F238E27FC236}">
                <a16:creationId xmlns:a16="http://schemas.microsoft.com/office/drawing/2014/main" id="{50A950F8-CEFE-4FB4-8401-CCC8E1913ED7}"/>
              </a:ext>
            </a:extLst>
          </p:cNvPr>
          <p:cNvSpPr txBox="1"/>
          <p:nvPr/>
        </p:nvSpPr>
        <p:spPr>
          <a:xfrm>
            <a:off x="177266" y="4341355"/>
            <a:ext cx="1971574" cy="523220"/>
          </a:xfrm>
          <a:prstGeom prst="rect">
            <a:avLst/>
          </a:prstGeom>
          <a:noFill/>
        </p:spPr>
        <p:txBody>
          <a:bodyPr wrap="square" rtlCol="0">
            <a:spAutoFit/>
          </a:bodyPr>
          <a:lstStyle/>
          <a:p>
            <a:r>
              <a:rPr lang="ja-JP" altLang="en-US" sz="2800" b="1" dirty="0"/>
              <a:t>資金的援助</a:t>
            </a:r>
            <a:endParaRPr lang="en-US" altLang="ja-JP" sz="2800" b="1" dirty="0"/>
          </a:p>
        </p:txBody>
      </p:sp>
      <p:sp>
        <p:nvSpPr>
          <p:cNvPr id="16" name="テキスト ボックス 15">
            <a:extLst>
              <a:ext uri="{FF2B5EF4-FFF2-40B4-BE49-F238E27FC236}">
                <a16:creationId xmlns:a16="http://schemas.microsoft.com/office/drawing/2014/main" id="{098292B7-E00A-4EC2-837E-25169374D301}"/>
              </a:ext>
            </a:extLst>
          </p:cNvPr>
          <p:cNvSpPr txBox="1"/>
          <p:nvPr/>
        </p:nvSpPr>
        <p:spPr>
          <a:xfrm>
            <a:off x="1023588" y="5851272"/>
            <a:ext cx="5434964" cy="461665"/>
          </a:xfrm>
          <a:prstGeom prst="rect">
            <a:avLst/>
          </a:prstGeom>
          <a:noFill/>
        </p:spPr>
        <p:txBody>
          <a:bodyPr wrap="square" rtlCol="0">
            <a:spAutoFit/>
          </a:bodyPr>
          <a:lstStyle/>
          <a:p>
            <a:r>
              <a:rPr lang="ja-JP" altLang="en-US" sz="2400" dirty="0"/>
              <a:t>潜在支援者</a:t>
            </a:r>
            <a:r>
              <a:rPr lang="en-US" altLang="ja-JP" sz="2400" dirty="0"/>
              <a:t>(</a:t>
            </a:r>
            <a:r>
              <a:rPr lang="ja-JP" altLang="en-US" sz="2400" dirty="0"/>
              <a:t>クラウドファンディング</a:t>
            </a:r>
            <a:r>
              <a:rPr lang="en-US" altLang="ja-JP" sz="2400" dirty="0"/>
              <a:t>)</a:t>
            </a:r>
          </a:p>
        </p:txBody>
      </p:sp>
      <p:sp>
        <p:nvSpPr>
          <p:cNvPr id="10" name="フッター プレースホルダー 9">
            <a:extLst>
              <a:ext uri="{FF2B5EF4-FFF2-40B4-BE49-F238E27FC236}">
                <a16:creationId xmlns:a16="http://schemas.microsoft.com/office/drawing/2014/main" id="{1ACAFE13-A5FD-4248-98D9-3E762BC5CF3A}"/>
              </a:ext>
            </a:extLst>
          </p:cNvPr>
          <p:cNvSpPr>
            <a:spLocks noGrp="1"/>
          </p:cNvSpPr>
          <p:nvPr>
            <p:ph type="ftr" sz="quarter" idx="11"/>
          </p:nvPr>
        </p:nvSpPr>
        <p:spPr/>
        <p:txBody>
          <a:bodyPr/>
          <a:lstStyle/>
          <a:p>
            <a:r>
              <a:rPr kumimoji="1" lang="en-US" altLang="ja-JP"/>
              <a:t>copyright©a.s</a:t>
            </a:r>
            <a:endParaRPr kumimoji="1" lang="ja-JP" altLang="en-US"/>
          </a:p>
        </p:txBody>
      </p:sp>
      <p:sp>
        <p:nvSpPr>
          <p:cNvPr id="17" name="スライド番号プレースホルダー 16">
            <a:extLst>
              <a:ext uri="{FF2B5EF4-FFF2-40B4-BE49-F238E27FC236}">
                <a16:creationId xmlns:a16="http://schemas.microsoft.com/office/drawing/2014/main" id="{833EED13-470C-4D1C-A87E-06901F550253}"/>
              </a:ext>
            </a:extLst>
          </p:cNvPr>
          <p:cNvSpPr>
            <a:spLocks noGrp="1"/>
          </p:cNvSpPr>
          <p:nvPr>
            <p:ph type="sldNum" sz="quarter" idx="12"/>
          </p:nvPr>
        </p:nvSpPr>
        <p:spPr/>
        <p:txBody>
          <a:bodyPr/>
          <a:lstStyle/>
          <a:p>
            <a:fld id="{C84C8068-F59E-4202-ACB5-C605D725AE86}" type="slidenum">
              <a:rPr kumimoji="1" lang="ja-JP" altLang="en-US" smtClean="0"/>
              <a:t>12</a:t>
            </a:fld>
            <a:endParaRPr kumimoji="1" lang="ja-JP" altLang="en-US"/>
          </a:p>
        </p:txBody>
      </p:sp>
    </p:spTree>
    <p:extLst>
      <p:ext uri="{BB962C8B-B14F-4D97-AF65-F5344CB8AC3E}">
        <p14:creationId xmlns:p14="http://schemas.microsoft.com/office/powerpoint/2010/main" val="315974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CCEFD21-FEAC-41EF-8FC9-80217A032058}"/>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 name="テキスト ボックス 2">
            <a:extLst>
              <a:ext uri="{FF2B5EF4-FFF2-40B4-BE49-F238E27FC236}">
                <a16:creationId xmlns:a16="http://schemas.microsoft.com/office/drawing/2014/main" id="{2D7D4CC9-E370-48CC-8BC0-908CACD8921B}"/>
              </a:ext>
            </a:extLst>
          </p:cNvPr>
          <p:cNvSpPr txBox="1"/>
          <p:nvPr/>
        </p:nvSpPr>
        <p:spPr>
          <a:xfrm>
            <a:off x="184684" y="88508"/>
            <a:ext cx="2693269" cy="523220"/>
          </a:xfrm>
          <a:prstGeom prst="rect">
            <a:avLst/>
          </a:prstGeom>
          <a:noFill/>
        </p:spPr>
        <p:txBody>
          <a:bodyPr wrap="square" rtlCol="0">
            <a:spAutoFit/>
          </a:bodyPr>
          <a:lstStyle/>
          <a:p>
            <a:r>
              <a:rPr lang="ja-JP" altLang="en-US" sz="2800" b="1" dirty="0"/>
              <a:t>目次</a:t>
            </a:r>
            <a:endParaRPr lang="en-US" altLang="ja-JP" sz="2800" b="1" dirty="0"/>
          </a:p>
        </p:txBody>
      </p:sp>
      <p:sp>
        <p:nvSpPr>
          <p:cNvPr id="14" name="フッター プレースホルダー 13">
            <a:extLst>
              <a:ext uri="{FF2B5EF4-FFF2-40B4-BE49-F238E27FC236}">
                <a16:creationId xmlns:a16="http://schemas.microsoft.com/office/drawing/2014/main" id="{7FA2DC0B-3C35-4D17-AC9F-567F4D180C42}"/>
              </a:ext>
            </a:extLst>
          </p:cNvPr>
          <p:cNvSpPr>
            <a:spLocks noGrp="1"/>
          </p:cNvSpPr>
          <p:nvPr>
            <p:ph type="ftr" sz="quarter" idx="11"/>
          </p:nvPr>
        </p:nvSpPr>
        <p:spPr/>
        <p:txBody>
          <a:bodyPr/>
          <a:lstStyle/>
          <a:p>
            <a:r>
              <a:rPr kumimoji="1" lang="en-US" altLang="ja-JP"/>
              <a:t>copyright©a.s</a:t>
            </a:r>
            <a:endParaRPr kumimoji="1" lang="ja-JP" altLang="en-US"/>
          </a:p>
        </p:txBody>
      </p:sp>
      <p:sp>
        <p:nvSpPr>
          <p:cNvPr id="15" name="スライド番号プレースホルダー 14">
            <a:extLst>
              <a:ext uri="{FF2B5EF4-FFF2-40B4-BE49-F238E27FC236}">
                <a16:creationId xmlns:a16="http://schemas.microsoft.com/office/drawing/2014/main" id="{0BF93547-3BC8-437C-85C2-CBD9166F8A86}"/>
              </a:ext>
            </a:extLst>
          </p:cNvPr>
          <p:cNvSpPr>
            <a:spLocks noGrp="1"/>
          </p:cNvSpPr>
          <p:nvPr>
            <p:ph type="sldNum" sz="quarter" idx="12"/>
          </p:nvPr>
        </p:nvSpPr>
        <p:spPr>
          <a:xfrm>
            <a:off x="6457950" y="6356351"/>
            <a:ext cx="2057400" cy="365125"/>
          </a:xfrm>
        </p:spPr>
        <p:txBody>
          <a:bodyPr/>
          <a:lstStyle/>
          <a:p>
            <a:fld id="{C84C8068-F59E-4202-ACB5-C605D725AE86}" type="slidenum">
              <a:rPr kumimoji="1" lang="ja-JP" altLang="en-US" smtClean="0"/>
              <a:t>13</a:t>
            </a:fld>
            <a:endParaRPr kumimoji="1" lang="ja-JP" altLang="en-US"/>
          </a:p>
        </p:txBody>
      </p:sp>
      <p:sp>
        <p:nvSpPr>
          <p:cNvPr id="25" name="テキスト ボックス 24">
            <a:extLst>
              <a:ext uri="{FF2B5EF4-FFF2-40B4-BE49-F238E27FC236}">
                <a16:creationId xmlns:a16="http://schemas.microsoft.com/office/drawing/2014/main" id="{686D3512-9966-474A-BB3B-4DF61CB0547A}"/>
              </a:ext>
            </a:extLst>
          </p:cNvPr>
          <p:cNvSpPr txBox="1"/>
          <p:nvPr/>
        </p:nvSpPr>
        <p:spPr>
          <a:xfrm>
            <a:off x="365760" y="1223010"/>
            <a:ext cx="8515350" cy="461665"/>
          </a:xfrm>
          <a:prstGeom prst="rect">
            <a:avLst/>
          </a:prstGeom>
          <a:noFill/>
        </p:spPr>
        <p:txBody>
          <a:bodyPr wrap="square" rtlCol="0">
            <a:spAutoFit/>
          </a:bodyPr>
          <a:lstStyle/>
          <a:p>
            <a:r>
              <a:rPr kumimoji="1" lang="ja-JP" altLang="en-US" sz="2400" b="1" dirty="0"/>
              <a:t>・自己紹介</a:t>
            </a:r>
            <a:endParaRPr kumimoji="1" lang="en-US" altLang="ja-JP" sz="2400" b="1" dirty="0"/>
          </a:p>
        </p:txBody>
      </p:sp>
      <p:sp>
        <p:nvSpPr>
          <p:cNvPr id="16" name="テキスト ボックス 15">
            <a:extLst>
              <a:ext uri="{FF2B5EF4-FFF2-40B4-BE49-F238E27FC236}">
                <a16:creationId xmlns:a16="http://schemas.microsoft.com/office/drawing/2014/main" id="{672291D4-FA5A-4751-BE87-63EA9B7773F7}"/>
              </a:ext>
            </a:extLst>
          </p:cNvPr>
          <p:cNvSpPr txBox="1"/>
          <p:nvPr/>
        </p:nvSpPr>
        <p:spPr>
          <a:xfrm>
            <a:off x="2354580" y="5547360"/>
            <a:ext cx="4766310" cy="461665"/>
          </a:xfrm>
          <a:prstGeom prst="rect">
            <a:avLst/>
          </a:prstGeom>
          <a:noFill/>
        </p:spPr>
        <p:txBody>
          <a:bodyPr wrap="square" rtlCol="0">
            <a:spAutoFit/>
          </a:bodyPr>
          <a:lstStyle/>
          <a:p>
            <a:r>
              <a:rPr kumimoji="1" lang="ja-JP" altLang="en-US" sz="2400" b="1" dirty="0"/>
              <a:t>質問はいつでもご自由にどうぞ！</a:t>
            </a:r>
            <a:endParaRPr kumimoji="1" lang="en-US" altLang="ja-JP" sz="2400" b="1" dirty="0"/>
          </a:p>
        </p:txBody>
      </p:sp>
      <p:sp>
        <p:nvSpPr>
          <p:cNvPr id="9" name="テキスト ボックス 8">
            <a:extLst>
              <a:ext uri="{FF2B5EF4-FFF2-40B4-BE49-F238E27FC236}">
                <a16:creationId xmlns:a16="http://schemas.microsoft.com/office/drawing/2014/main" id="{5BC3FA31-0E21-45D9-9720-561793DB6DC7}"/>
              </a:ext>
            </a:extLst>
          </p:cNvPr>
          <p:cNvSpPr txBox="1"/>
          <p:nvPr/>
        </p:nvSpPr>
        <p:spPr>
          <a:xfrm>
            <a:off x="335280" y="2186940"/>
            <a:ext cx="8515350" cy="461665"/>
          </a:xfrm>
          <a:prstGeom prst="rect">
            <a:avLst/>
          </a:prstGeom>
          <a:noFill/>
        </p:spPr>
        <p:txBody>
          <a:bodyPr wrap="square" rtlCol="0">
            <a:spAutoFit/>
          </a:bodyPr>
          <a:lstStyle/>
          <a:p>
            <a:r>
              <a:rPr kumimoji="1" lang="ja-JP" altLang="en-US" sz="2400" b="1" dirty="0"/>
              <a:t>・リモート患者おしゃべり会の立ち上げと運営の紹介</a:t>
            </a:r>
            <a:endParaRPr kumimoji="1" lang="en-US" altLang="ja-JP" sz="2400" b="1" dirty="0"/>
          </a:p>
        </p:txBody>
      </p:sp>
      <p:sp>
        <p:nvSpPr>
          <p:cNvPr id="10" name="テキスト ボックス 9">
            <a:extLst>
              <a:ext uri="{FF2B5EF4-FFF2-40B4-BE49-F238E27FC236}">
                <a16:creationId xmlns:a16="http://schemas.microsoft.com/office/drawing/2014/main" id="{2290F915-4466-44E6-9336-AE1261C81115}"/>
              </a:ext>
            </a:extLst>
          </p:cNvPr>
          <p:cNvSpPr txBox="1"/>
          <p:nvPr/>
        </p:nvSpPr>
        <p:spPr>
          <a:xfrm>
            <a:off x="339090" y="3196590"/>
            <a:ext cx="8515350" cy="461665"/>
          </a:xfrm>
          <a:prstGeom prst="rect">
            <a:avLst/>
          </a:prstGeom>
          <a:noFill/>
        </p:spPr>
        <p:txBody>
          <a:bodyPr wrap="square" rtlCol="0">
            <a:spAutoFit/>
          </a:bodyPr>
          <a:lstStyle/>
          <a:p>
            <a:r>
              <a:rPr kumimoji="1" lang="ja-JP" altLang="en-US" sz="2400" b="1" dirty="0"/>
              <a:t>・リモート患者会を持続可能な活動にするために</a:t>
            </a:r>
            <a:endParaRPr kumimoji="1" lang="en-US" altLang="ja-JP" sz="2400" b="1" dirty="0"/>
          </a:p>
        </p:txBody>
      </p:sp>
      <p:sp>
        <p:nvSpPr>
          <p:cNvPr id="4" name="四角形: 角を丸くする 3">
            <a:extLst>
              <a:ext uri="{FF2B5EF4-FFF2-40B4-BE49-F238E27FC236}">
                <a16:creationId xmlns:a16="http://schemas.microsoft.com/office/drawing/2014/main" id="{9245D72A-3CEC-425B-8F4C-E227D5D17BC7}"/>
              </a:ext>
            </a:extLst>
          </p:cNvPr>
          <p:cNvSpPr/>
          <p:nvPr/>
        </p:nvSpPr>
        <p:spPr>
          <a:xfrm>
            <a:off x="365760" y="2983230"/>
            <a:ext cx="6938010" cy="84582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3890888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四角形: 角を丸くする 21">
            <a:extLst>
              <a:ext uri="{FF2B5EF4-FFF2-40B4-BE49-F238E27FC236}">
                <a16:creationId xmlns:a16="http://schemas.microsoft.com/office/drawing/2014/main" id="{98111D04-AEBF-4C5B-A004-15613A7E1BED}"/>
              </a:ext>
            </a:extLst>
          </p:cNvPr>
          <p:cNvSpPr/>
          <p:nvPr/>
        </p:nvSpPr>
        <p:spPr>
          <a:xfrm>
            <a:off x="2148841" y="2331720"/>
            <a:ext cx="4876800" cy="65151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0A0EF814-C4EB-4B8B-B183-76FA0BF6F933}"/>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 name="テキスト ボックス 2">
            <a:extLst>
              <a:ext uri="{FF2B5EF4-FFF2-40B4-BE49-F238E27FC236}">
                <a16:creationId xmlns:a16="http://schemas.microsoft.com/office/drawing/2014/main" id="{95AB41EF-1A4C-48BC-B5B3-9DA355DBD01D}"/>
              </a:ext>
            </a:extLst>
          </p:cNvPr>
          <p:cNvSpPr txBox="1"/>
          <p:nvPr/>
        </p:nvSpPr>
        <p:spPr>
          <a:xfrm>
            <a:off x="180474" y="155380"/>
            <a:ext cx="4742046" cy="530420"/>
          </a:xfrm>
          <a:prstGeom prst="rect">
            <a:avLst/>
          </a:prstGeom>
          <a:noFill/>
        </p:spPr>
        <p:txBody>
          <a:bodyPr wrap="square" rtlCol="0">
            <a:spAutoFit/>
          </a:bodyPr>
          <a:lstStyle/>
          <a:p>
            <a:r>
              <a:rPr lang="ja-JP" altLang="en-US" sz="2800" b="1" dirty="0"/>
              <a:t>リモート患者会の今後</a:t>
            </a:r>
            <a:endParaRPr lang="en-US" altLang="ja-JP" sz="2800" b="1" dirty="0"/>
          </a:p>
        </p:txBody>
      </p:sp>
      <p:sp>
        <p:nvSpPr>
          <p:cNvPr id="4" name="テキスト ボックス 3">
            <a:extLst>
              <a:ext uri="{FF2B5EF4-FFF2-40B4-BE49-F238E27FC236}">
                <a16:creationId xmlns:a16="http://schemas.microsoft.com/office/drawing/2014/main" id="{D82D9384-BD7E-4632-A41F-2D4F54F19CE5}"/>
              </a:ext>
            </a:extLst>
          </p:cNvPr>
          <p:cNvSpPr txBox="1"/>
          <p:nvPr/>
        </p:nvSpPr>
        <p:spPr>
          <a:xfrm>
            <a:off x="0" y="1002832"/>
            <a:ext cx="9144000" cy="523220"/>
          </a:xfrm>
          <a:prstGeom prst="rect">
            <a:avLst/>
          </a:prstGeom>
          <a:noFill/>
        </p:spPr>
        <p:txBody>
          <a:bodyPr wrap="square" rtlCol="0">
            <a:spAutoFit/>
          </a:bodyPr>
          <a:lstStyle/>
          <a:p>
            <a:r>
              <a:rPr kumimoji="1" lang="ja-JP" altLang="en-US" sz="2800" dirty="0"/>
              <a:t>・スタッフの拡充や後継者</a:t>
            </a:r>
          </a:p>
        </p:txBody>
      </p:sp>
      <p:sp>
        <p:nvSpPr>
          <p:cNvPr id="10" name="フッター プレースホルダー 9">
            <a:extLst>
              <a:ext uri="{FF2B5EF4-FFF2-40B4-BE49-F238E27FC236}">
                <a16:creationId xmlns:a16="http://schemas.microsoft.com/office/drawing/2014/main" id="{B0459643-B8CF-4A3A-BC95-B1307D6E1C31}"/>
              </a:ext>
            </a:extLst>
          </p:cNvPr>
          <p:cNvSpPr>
            <a:spLocks noGrp="1"/>
          </p:cNvSpPr>
          <p:nvPr>
            <p:ph type="ftr" sz="quarter" idx="11"/>
          </p:nvPr>
        </p:nvSpPr>
        <p:spPr/>
        <p:txBody>
          <a:bodyPr/>
          <a:lstStyle/>
          <a:p>
            <a:r>
              <a:rPr kumimoji="1" lang="en-US" altLang="ja-JP"/>
              <a:t>copyright©a.s</a:t>
            </a:r>
            <a:endParaRPr kumimoji="1" lang="ja-JP" altLang="en-US"/>
          </a:p>
        </p:txBody>
      </p:sp>
      <p:sp>
        <p:nvSpPr>
          <p:cNvPr id="11" name="スライド番号プレースホルダー 10">
            <a:extLst>
              <a:ext uri="{FF2B5EF4-FFF2-40B4-BE49-F238E27FC236}">
                <a16:creationId xmlns:a16="http://schemas.microsoft.com/office/drawing/2014/main" id="{41BE2300-4525-4704-827A-C98798F651D6}"/>
              </a:ext>
            </a:extLst>
          </p:cNvPr>
          <p:cNvSpPr>
            <a:spLocks noGrp="1"/>
          </p:cNvSpPr>
          <p:nvPr>
            <p:ph type="sldNum" sz="quarter" idx="12"/>
          </p:nvPr>
        </p:nvSpPr>
        <p:spPr/>
        <p:txBody>
          <a:bodyPr/>
          <a:lstStyle/>
          <a:p>
            <a:fld id="{C84C8068-F59E-4202-ACB5-C605D725AE86}" type="slidenum">
              <a:rPr kumimoji="1" lang="ja-JP" altLang="en-US" smtClean="0"/>
              <a:t>14</a:t>
            </a:fld>
            <a:endParaRPr kumimoji="1" lang="ja-JP" altLang="en-US"/>
          </a:p>
        </p:txBody>
      </p:sp>
      <p:sp>
        <p:nvSpPr>
          <p:cNvPr id="14" name="テキスト ボックス 13">
            <a:extLst>
              <a:ext uri="{FF2B5EF4-FFF2-40B4-BE49-F238E27FC236}">
                <a16:creationId xmlns:a16="http://schemas.microsoft.com/office/drawing/2014/main" id="{36684E9E-BA32-4DDE-B381-2A8B815C2550}"/>
              </a:ext>
            </a:extLst>
          </p:cNvPr>
          <p:cNvSpPr txBox="1"/>
          <p:nvPr/>
        </p:nvSpPr>
        <p:spPr>
          <a:xfrm>
            <a:off x="0" y="1669582"/>
            <a:ext cx="9144000" cy="523220"/>
          </a:xfrm>
          <a:prstGeom prst="rect">
            <a:avLst/>
          </a:prstGeom>
          <a:noFill/>
        </p:spPr>
        <p:txBody>
          <a:bodyPr wrap="square" rtlCol="0">
            <a:spAutoFit/>
          </a:bodyPr>
          <a:lstStyle/>
          <a:p>
            <a:r>
              <a:rPr kumimoji="1" lang="ja-JP" altLang="en-US" sz="2800" dirty="0"/>
              <a:t>・運営資金の調達</a:t>
            </a:r>
          </a:p>
        </p:txBody>
      </p:sp>
      <p:sp>
        <p:nvSpPr>
          <p:cNvPr id="15" name="テキスト ボックス 14">
            <a:extLst>
              <a:ext uri="{FF2B5EF4-FFF2-40B4-BE49-F238E27FC236}">
                <a16:creationId xmlns:a16="http://schemas.microsoft.com/office/drawing/2014/main" id="{7AE85664-194E-4559-A145-0B7247168B5B}"/>
              </a:ext>
            </a:extLst>
          </p:cNvPr>
          <p:cNvSpPr txBox="1"/>
          <p:nvPr/>
        </p:nvSpPr>
        <p:spPr>
          <a:xfrm>
            <a:off x="0" y="2412532"/>
            <a:ext cx="9144000" cy="523220"/>
          </a:xfrm>
          <a:prstGeom prst="rect">
            <a:avLst/>
          </a:prstGeom>
          <a:noFill/>
        </p:spPr>
        <p:txBody>
          <a:bodyPr wrap="square" rtlCol="0">
            <a:spAutoFit/>
          </a:bodyPr>
          <a:lstStyle/>
          <a:p>
            <a:pPr algn="ctr"/>
            <a:r>
              <a:rPr kumimoji="1" lang="ja-JP" altLang="en-US" sz="2800" b="1" dirty="0"/>
              <a:t>ソーシャルビジネスから学ぶ</a:t>
            </a:r>
          </a:p>
        </p:txBody>
      </p:sp>
      <p:sp>
        <p:nvSpPr>
          <p:cNvPr id="16" name="テキスト ボックス 15">
            <a:extLst>
              <a:ext uri="{FF2B5EF4-FFF2-40B4-BE49-F238E27FC236}">
                <a16:creationId xmlns:a16="http://schemas.microsoft.com/office/drawing/2014/main" id="{A1851237-4B28-4A7B-8541-A2C9B15383E4}"/>
              </a:ext>
            </a:extLst>
          </p:cNvPr>
          <p:cNvSpPr txBox="1"/>
          <p:nvPr/>
        </p:nvSpPr>
        <p:spPr>
          <a:xfrm>
            <a:off x="137160" y="3052613"/>
            <a:ext cx="5577840" cy="467827"/>
          </a:xfrm>
          <a:prstGeom prst="rect">
            <a:avLst/>
          </a:prstGeom>
          <a:noFill/>
        </p:spPr>
        <p:txBody>
          <a:bodyPr wrap="square" rtlCol="0">
            <a:spAutoFit/>
          </a:bodyPr>
          <a:lstStyle/>
          <a:p>
            <a:pPr algn="ctr"/>
            <a:r>
              <a:rPr kumimoji="1" lang="ja-JP" altLang="en-US" sz="2400" b="1" dirty="0"/>
              <a:t>・シュアール</a:t>
            </a:r>
            <a:r>
              <a:rPr kumimoji="1" lang="en-US" altLang="ja-JP" sz="2400" dirty="0"/>
              <a:t>(IT</a:t>
            </a:r>
            <a:r>
              <a:rPr kumimoji="1" lang="ja-JP" altLang="en-US" sz="2400" dirty="0"/>
              <a:t>を使った手話サービス</a:t>
            </a:r>
            <a:r>
              <a:rPr kumimoji="1" lang="en-US" altLang="ja-JP" sz="2400" dirty="0"/>
              <a:t>)</a:t>
            </a:r>
            <a:endParaRPr kumimoji="1" lang="ja-JP" altLang="en-US" sz="2400" dirty="0"/>
          </a:p>
        </p:txBody>
      </p:sp>
      <p:sp>
        <p:nvSpPr>
          <p:cNvPr id="17" name="テキスト ボックス 16">
            <a:extLst>
              <a:ext uri="{FF2B5EF4-FFF2-40B4-BE49-F238E27FC236}">
                <a16:creationId xmlns:a16="http://schemas.microsoft.com/office/drawing/2014/main" id="{7822F67B-842B-4F98-9BF2-574C20428248}"/>
              </a:ext>
            </a:extLst>
          </p:cNvPr>
          <p:cNvSpPr txBox="1"/>
          <p:nvPr/>
        </p:nvSpPr>
        <p:spPr>
          <a:xfrm>
            <a:off x="152400" y="4096553"/>
            <a:ext cx="3825240" cy="461665"/>
          </a:xfrm>
          <a:prstGeom prst="rect">
            <a:avLst/>
          </a:prstGeom>
          <a:noFill/>
        </p:spPr>
        <p:txBody>
          <a:bodyPr wrap="square" rtlCol="0">
            <a:spAutoFit/>
          </a:bodyPr>
          <a:lstStyle/>
          <a:p>
            <a:pPr algn="ctr"/>
            <a:r>
              <a:rPr kumimoji="1" lang="ja-JP" altLang="en-US" sz="2400" b="1" dirty="0"/>
              <a:t>・フローレンス</a:t>
            </a:r>
            <a:r>
              <a:rPr kumimoji="1" lang="en-US" altLang="ja-JP" sz="2400" dirty="0"/>
              <a:t>(</a:t>
            </a:r>
            <a:r>
              <a:rPr kumimoji="1" lang="ja-JP" altLang="en-US" sz="2400" dirty="0"/>
              <a:t>病児保育</a:t>
            </a:r>
            <a:r>
              <a:rPr kumimoji="1" lang="en-US" altLang="ja-JP" sz="2400" dirty="0"/>
              <a:t>)</a:t>
            </a:r>
            <a:endParaRPr kumimoji="1" lang="ja-JP" altLang="en-US" sz="2400" dirty="0"/>
          </a:p>
        </p:txBody>
      </p:sp>
      <p:sp>
        <p:nvSpPr>
          <p:cNvPr id="18" name="テキスト ボックス 17">
            <a:extLst>
              <a:ext uri="{FF2B5EF4-FFF2-40B4-BE49-F238E27FC236}">
                <a16:creationId xmlns:a16="http://schemas.microsoft.com/office/drawing/2014/main" id="{6B4ACEA3-7365-4D63-9BA8-0582B93964E4}"/>
              </a:ext>
            </a:extLst>
          </p:cNvPr>
          <p:cNvSpPr txBox="1"/>
          <p:nvPr/>
        </p:nvSpPr>
        <p:spPr>
          <a:xfrm>
            <a:off x="167640" y="5193833"/>
            <a:ext cx="6217920" cy="461665"/>
          </a:xfrm>
          <a:prstGeom prst="rect">
            <a:avLst/>
          </a:prstGeom>
          <a:noFill/>
        </p:spPr>
        <p:txBody>
          <a:bodyPr wrap="square" rtlCol="0">
            <a:spAutoFit/>
          </a:bodyPr>
          <a:lstStyle/>
          <a:p>
            <a:pPr algn="ctr"/>
            <a:r>
              <a:rPr kumimoji="1" lang="ja-JP" altLang="en-US" sz="2400" b="1" dirty="0"/>
              <a:t>・かものはしプロジェクト</a:t>
            </a:r>
            <a:r>
              <a:rPr kumimoji="1" lang="en-US" altLang="ja-JP" sz="2400" dirty="0"/>
              <a:t>(</a:t>
            </a:r>
            <a:r>
              <a:rPr kumimoji="1" lang="ja-JP" altLang="en-US" sz="2400" dirty="0"/>
              <a:t>子ども人身売買</a:t>
            </a:r>
            <a:r>
              <a:rPr kumimoji="1" lang="en-US" altLang="ja-JP" sz="2400" dirty="0"/>
              <a:t>)</a:t>
            </a:r>
            <a:endParaRPr kumimoji="1" lang="ja-JP" altLang="en-US" sz="2400" dirty="0"/>
          </a:p>
        </p:txBody>
      </p:sp>
      <p:sp>
        <p:nvSpPr>
          <p:cNvPr id="19" name="テキスト ボックス 18">
            <a:extLst>
              <a:ext uri="{FF2B5EF4-FFF2-40B4-BE49-F238E27FC236}">
                <a16:creationId xmlns:a16="http://schemas.microsoft.com/office/drawing/2014/main" id="{8473FD98-6F90-4A19-8282-0995D9EB0E06}"/>
              </a:ext>
            </a:extLst>
          </p:cNvPr>
          <p:cNvSpPr txBox="1"/>
          <p:nvPr/>
        </p:nvSpPr>
        <p:spPr>
          <a:xfrm>
            <a:off x="975360" y="3532673"/>
            <a:ext cx="4389120" cy="461665"/>
          </a:xfrm>
          <a:prstGeom prst="rect">
            <a:avLst/>
          </a:prstGeom>
          <a:noFill/>
        </p:spPr>
        <p:txBody>
          <a:bodyPr wrap="square" rtlCol="0">
            <a:spAutoFit/>
          </a:bodyPr>
          <a:lstStyle/>
          <a:p>
            <a:r>
              <a:rPr kumimoji="1" lang="en-US" altLang="ja-JP" sz="2400" dirty="0"/>
              <a:t>NPO</a:t>
            </a:r>
            <a:r>
              <a:rPr kumimoji="1" lang="ja-JP" altLang="en-US" sz="2400" dirty="0"/>
              <a:t>と株式会社の両方を運営。</a:t>
            </a:r>
          </a:p>
        </p:txBody>
      </p:sp>
      <p:sp>
        <p:nvSpPr>
          <p:cNvPr id="20" name="テキスト ボックス 19">
            <a:extLst>
              <a:ext uri="{FF2B5EF4-FFF2-40B4-BE49-F238E27FC236}">
                <a16:creationId xmlns:a16="http://schemas.microsoft.com/office/drawing/2014/main" id="{9F323FB0-D7F3-4F0B-BBA2-B810F028953D}"/>
              </a:ext>
            </a:extLst>
          </p:cNvPr>
          <p:cNvSpPr txBox="1"/>
          <p:nvPr/>
        </p:nvSpPr>
        <p:spPr>
          <a:xfrm>
            <a:off x="899160" y="4565182"/>
            <a:ext cx="2880360" cy="461665"/>
          </a:xfrm>
          <a:prstGeom prst="rect">
            <a:avLst/>
          </a:prstGeom>
          <a:noFill/>
        </p:spPr>
        <p:txBody>
          <a:bodyPr wrap="square" rtlCol="0">
            <a:spAutoFit/>
          </a:bodyPr>
          <a:lstStyle/>
          <a:p>
            <a:r>
              <a:rPr kumimoji="1" lang="ja-JP" altLang="en-US" sz="2400" dirty="0"/>
              <a:t>収益事業を伸ばす。</a:t>
            </a:r>
          </a:p>
        </p:txBody>
      </p:sp>
      <p:sp>
        <p:nvSpPr>
          <p:cNvPr id="21" name="テキスト ボックス 20">
            <a:extLst>
              <a:ext uri="{FF2B5EF4-FFF2-40B4-BE49-F238E27FC236}">
                <a16:creationId xmlns:a16="http://schemas.microsoft.com/office/drawing/2014/main" id="{026BB41D-404B-4753-8426-2FE8B4BC97C4}"/>
              </a:ext>
            </a:extLst>
          </p:cNvPr>
          <p:cNvSpPr txBox="1"/>
          <p:nvPr/>
        </p:nvSpPr>
        <p:spPr>
          <a:xfrm>
            <a:off x="883920" y="5689132"/>
            <a:ext cx="5242560" cy="461665"/>
          </a:xfrm>
          <a:prstGeom prst="rect">
            <a:avLst/>
          </a:prstGeom>
          <a:noFill/>
        </p:spPr>
        <p:txBody>
          <a:bodyPr wrap="square" rtlCol="0">
            <a:spAutoFit/>
          </a:bodyPr>
          <a:lstStyle/>
          <a:p>
            <a:r>
              <a:rPr kumimoji="1" lang="ja-JP" altLang="en-US" sz="2400" dirty="0"/>
              <a:t>寄付による財源確保。共感を広める。</a:t>
            </a:r>
          </a:p>
        </p:txBody>
      </p:sp>
    </p:spTree>
    <p:extLst>
      <p:ext uri="{BB962C8B-B14F-4D97-AF65-F5344CB8AC3E}">
        <p14:creationId xmlns:p14="http://schemas.microsoft.com/office/powerpoint/2010/main" val="651327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EC633093-15AF-42B3-AD10-7C93DDD1D8AF}"/>
              </a:ext>
            </a:extLst>
          </p:cNvPr>
          <p:cNvSpPr/>
          <p:nvPr/>
        </p:nvSpPr>
        <p:spPr>
          <a:xfrm>
            <a:off x="125930" y="971550"/>
            <a:ext cx="8823760" cy="88010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p>
        </p:txBody>
      </p:sp>
      <p:sp>
        <p:nvSpPr>
          <p:cNvPr id="2" name="正方形/長方形 1">
            <a:extLst>
              <a:ext uri="{FF2B5EF4-FFF2-40B4-BE49-F238E27FC236}">
                <a16:creationId xmlns:a16="http://schemas.microsoft.com/office/drawing/2014/main" id="{0A0EF814-C4EB-4B8B-B183-76FA0BF6F933}"/>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 name="テキスト ボックス 2">
            <a:extLst>
              <a:ext uri="{FF2B5EF4-FFF2-40B4-BE49-F238E27FC236}">
                <a16:creationId xmlns:a16="http://schemas.microsoft.com/office/drawing/2014/main" id="{95AB41EF-1A4C-48BC-B5B3-9DA355DBD01D}"/>
              </a:ext>
            </a:extLst>
          </p:cNvPr>
          <p:cNvSpPr txBox="1"/>
          <p:nvPr/>
        </p:nvSpPr>
        <p:spPr>
          <a:xfrm>
            <a:off x="161223" y="124603"/>
            <a:ext cx="4787967" cy="523220"/>
          </a:xfrm>
          <a:prstGeom prst="rect">
            <a:avLst/>
          </a:prstGeom>
          <a:noFill/>
        </p:spPr>
        <p:txBody>
          <a:bodyPr wrap="square" rtlCol="0">
            <a:spAutoFit/>
          </a:bodyPr>
          <a:lstStyle/>
          <a:p>
            <a:r>
              <a:rPr lang="ja-JP" altLang="en-US" sz="2800" b="1" dirty="0"/>
              <a:t>持続的な活動にするために</a:t>
            </a:r>
            <a:endParaRPr lang="en-US" altLang="ja-JP" sz="2800" b="1" dirty="0"/>
          </a:p>
        </p:txBody>
      </p:sp>
      <p:sp>
        <p:nvSpPr>
          <p:cNvPr id="12" name="テキスト ボックス 11">
            <a:extLst>
              <a:ext uri="{FF2B5EF4-FFF2-40B4-BE49-F238E27FC236}">
                <a16:creationId xmlns:a16="http://schemas.microsoft.com/office/drawing/2014/main" id="{3700FA88-971A-4D6E-8843-FCC7006546A7}"/>
              </a:ext>
            </a:extLst>
          </p:cNvPr>
          <p:cNvSpPr txBox="1"/>
          <p:nvPr/>
        </p:nvSpPr>
        <p:spPr>
          <a:xfrm>
            <a:off x="134954" y="932608"/>
            <a:ext cx="8837596" cy="954107"/>
          </a:xfrm>
          <a:prstGeom prst="rect">
            <a:avLst/>
          </a:prstGeom>
          <a:noFill/>
        </p:spPr>
        <p:txBody>
          <a:bodyPr wrap="square" rtlCol="0">
            <a:spAutoFit/>
          </a:bodyPr>
          <a:lstStyle/>
          <a:p>
            <a:r>
              <a:rPr lang="ja-JP" altLang="en-US" sz="2800" dirty="0"/>
              <a:t>どんなに良い活動だとしてもボランティアで活動し続ければ、その活動は</a:t>
            </a:r>
            <a:r>
              <a:rPr lang="ja-JP" altLang="en-US" sz="2800" u="sng" dirty="0"/>
              <a:t>持続不可能</a:t>
            </a:r>
            <a:r>
              <a:rPr lang="ja-JP" altLang="en-US" sz="2800" dirty="0"/>
              <a:t>に</a:t>
            </a:r>
            <a:endParaRPr lang="en-US" altLang="ja-JP" sz="2800" dirty="0"/>
          </a:p>
        </p:txBody>
      </p:sp>
      <p:sp>
        <p:nvSpPr>
          <p:cNvPr id="10" name="フッター プレースホルダー 9">
            <a:extLst>
              <a:ext uri="{FF2B5EF4-FFF2-40B4-BE49-F238E27FC236}">
                <a16:creationId xmlns:a16="http://schemas.microsoft.com/office/drawing/2014/main" id="{1ACAFE13-A5FD-4248-98D9-3E762BC5CF3A}"/>
              </a:ext>
            </a:extLst>
          </p:cNvPr>
          <p:cNvSpPr>
            <a:spLocks noGrp="1"/>
          </p:cNvSpPr>
          <p:nvPr>
            <p:ph type="ftr" sz="quarter" idx="11"/>
          </p:nvPr>
        </p:nvSpPr>
        <p:spPr/>
        <p:txBody>
          <a:bodyPr/>
          <a:lstStyle/>
          <a:p>
            <a:r>
              <a:rPr kumimoji="1" lang="en-US" altLang="ja-JP"/>
              <a:t>copyright©a.s</a:t>
            </a:r>
            <a:endParaRPr kumimoji="1" lang="ja-JP" altLang="en-US"/>
          </a:p>
        </p:txBody>
      </p:sp>
      <p:sp>
        <p:nvSpPr>
          <p:cNvPr id="17" name="スライド番号プレースホルダー 16">
            <a:extLst>
              <a:ext uri="{FF2B5EF4-FFF2-40B4-BE49-F238E27FC236}">
                <a16:creationId xmlns:a16="http://schemas.microsoft.com/office/drawing/2014/main" id="{833EED13-470C-4D1C-A87E-06901F550253}"/>
              </a:ext>
            </a:extLst>
          </p:cNvPr>
          <p:cNvSpPr>
            <a:spLocks noGrp="1"/>
          </p:cNvSpPr>
          <p:nvPr>
            <p:ph type="sldNum" sz="quarter" idx="12"/>
          </p:nvPr>
        </p:nvSpPr>
        <p:spPr/>
        <p:txBody>
          <a:bodyPr/>
          <a:lstStyle/>
          <a:p>
            <a:fld id="{C84C8068-F59E-4202-ACB5-C605D725AE86}" type="slidenum">
              <a:rPr kumimoji="1" lang="ja-JP" altLang="en-US" smtClean="0"/>
              <a:t>15</a:t>
            </a:fld>
            <a:endParaRPr kumimoji="1" lang="ja-JP" altLang="en-US"/>
          </a:p>
        </p:txBody>
      </p:sp>
      <p:sp>
        <p:nvSpPr>
          <p:cNvPr id="19" name="テキスト ボックス 18">
            <a:extLst>
              <a:ext uri="{FF2B5EF4-FFF2-40B4-BE49-F238E27FC236}">
                <a16:creationId xmlns:a16="http://schemas.microsoft.com/office/drawing/2014/main" id="{10D84425-7DB3-40E5-A616-D2D26BE5A6F6}"/>
              </a:ext>
            </a:extLst>
          </p:cNvPr>
          <p:cNvSpPr txBox="1"/>
          <p:nvPr/>
        </p:nvSpPr>
        <p:spPr>
          <a:xfrm>
            <a:off x="0" y="4959778"/>
            <a:ext cx="9144000" cy="954107"/>
          </a:xfrm>
          <a:prstGeom prst="rect">
            <a:avLst/>
          </a:prstGeom>
          <a:noFill/>
        </p:spPr>
        <p:txBody>
          <a:bodyPr wrap="square" rtlCol="0">
            <a:spAutoFit/>
          </a:bodyPr>
          <a:lstStyle/>
          <a:p>
            <a:r>
              <a:rPr lang="ja-JP" altLang="en-US" sz="2800" dirty="0"/>
              <a:t>〇</a:t>
            </a:r>
            <a:r>
              <a:rPr lang="en-US" altLang="ja-JP" sz="2800" dirty="0"/>
              <a:t>NPO</a:t>
            </a:r>
            <a:r>
              <a:rPr lang="ja-JP" altLang="en-US" sz="2800" dirty="0"/>
              <a:t>や一般社団法人</a:t>
            </a:r>
            <a:endParaRPr lang="en-US" altLang="ja-JP" sz="2800" dirty="0"/>
          </a:p>
          <a:p>
            <a:r>
              <a:rPr lang="ja-JP" altLang="en-US" sz="2800" dirty="0"/>
              <a:t>　信用度を上げる、</a:t>
            </a:r>
            <a:r>
              <a:rPr lang="ja-JP" altLang="en-US" sz="2800" u="sng" dirty="0"/>
              <a:t>寄付の窓口</a:t>
            </a:r>
            <a:r>
              <a:rPr lang="ja-JP" altLang="en-US" sz="2800" dirty="0"/>
              <a:t>を作る</a:t>
            </a:r>
            <a:endParaRPr lang="en-US" altLang="ja-JP" sz="2800" dirty="0"/>
          </a:p>
        </p:txBody>
      </p:sp>
      <p:sp>
        <p:nvSpPr>
          <p:cNvPr id="20" name="テキスト ボックス 19">
            <a:extLst>
              <a:ext uri="{FF2B5EF4-FFF2-40B4-BE49-F238E27FC236}">
                <a16:creationId xmlns:a16="http://schemas.microsoft.com/office/drawing/2014/main" id="{507465F4-6FB8-4C96-BE27-0BA8605FF28C}"/>
              </a:ext>
            </a:extLst>
          </p:cNvPr>
          <p:cNvSpPr txBox="1"/>
          <p:nvPr/>
        </p:nvSpPr>
        <p:spPr>
          <a:xfrm>
            <a:off x="0" y="2403268"/>
            <a:ext cx="8837596" cy="954107"/>
          </a:xfrm>
          <a:prstGeom prst="rect">
            <a:avLst/>
          </a:prstGeom>
          <a:noFill/>
        </p:spPr>
        <p:txBody>
          <a:bodyPr wrap="square" rtlCol="0">
            <a:spAutoFit/>
          </a:bodyPr>
          <a:lstStyle/>
          <a:p>
            <a:r>
              <a:rPr lang="ja-JP" altLang="en-US" sz="2800" dirty="0"/>
              <a:t>〇患者会だけではない</a:t>
            </a:r>
            <a:r>
              <a:rPr lang="ja-JP" altLang="en-US" sz="2800" u="sng" dirty="0"/>
              <a:t>収益になる事業</a:t>
            </a:r>
            <a:endParaRPr lang="en-US" altLang="ja-JP" sz="2800" u="sng" dirty="0"/>
          </a:p>
          <a:p>
            <a:r>
              <a:rPr lang="ja-JP" altLang="en-US" sz="2800" dirty="0"/>
              <a:t>　患者向けプラットフォーム</a:t>
            </a:r>
            <a:endParaRPr lang="en-US" altLang="ja-JP" sz="2800" dirty="0"/>
          </a:p>
        </p:txBody>
      </p:sp>
      <p:sp>
        <p:nvSpPr>
          <p:cNvPr id="21" name="テキスト ボックス 20">
            <a:extLst>
              <a:ext uri="{FF2B5EF4-FFF2-40B4-BE49-F238E27FC236}">
                <a16:creationId xmlns:a16="http://schemas.microsoft.com/office/drawing/2014/main" id="{C11CCFCD-7082-46CA-AF4C-E014FA0F0348}"/>
              </a:ext>
            </a:extLst>
          </p:cNvPr>
          <p:cNvSpPr txBox="1"/>
          <p:nvPr/>
        </p:nvSpPr>
        <p:spPr>
          <a:xfrm>
            <a:off x="0" y="3710098"/>
            <a:ext cx="8837596" cy="954107"/>
          </a:xfrm>
          <a:prstGeom prst="rect">
            <a:avLst/>
          </a:prstGeom>
          <a:noFill/>
        </p:spPr>
        <p:txBody>
          <a:bodyPr wrap="square" rtlCol="0">
            <a:spAutoFit/>
          </a:bodyPr>
          <a:lstStyle/>
          <a:p>
            <a:r>
              <a:rPr lang="ja-JP" altLang="en-US" sz="2800" dirty="0"/>
              <a:t>〇ファン、</a:t>
            </a:r>
            <a:r>
              <a:rPr lang="en-US" altLang="ja-JP" sz="2800" u="sng" dirty="0"/>
              <a:t>OB</a:t>
            </a:r>
            <a:r>
              <a:rPr lang="ja-JP" altLang="en-US" sz="2800" u="sng" dirty="0"/>
              <a:t>、</a:t>
            </a:r>
            <a:r>
              <a:rPr lang="en-US" altLang="ja-JP" sz="2800" u="sng" dirty="0"/>
              <a:t>OG</a:t>
            </a:r>
            <a:r>
              <a:rPr lang="ja-JP" altLang="en-US" sz="2800" u="sng" dirty="0"/>
              <a:t>の繋がり</a:t>
            </a:r>
            <a:endParaRPr lang="en-US" altLang="ja-JP" sz="2800" u="sng" dirty="0"/>
          </a:p>
          <a:p>
            <a:r>
              <a:rPr lang="ja-JP" altLang="en-US" sz="2800" dirty="0"/>
              <a:t>　応援してくれる人を増やす</a:t>
            </a:r>
            <a:endParaRPr lang="en-US" altLang="ja-JP" sz="2800" dirty="0"/>
          </a:p>
        </p:txBody>
      </p:sp>
    </p:spTree>
    <p:extLst>
      <p:ext uri="{BB962C8B-B14F-4D97-AF65-F5344CB8AC3E}">
        <p14:creationId xmlns:p14="http://schemas.microsoft.com/office/powerpoint/2010/main" val="105762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A0EF814-C4EB-4B8B-B183-76FA0BF6F933}"/>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 name="テキスト ボックス 2">
            <a:extLst>
              <a:ext uri="{FF2B5EF4-FFF2-40B4-BE49-F238E27FC236}">
                <a16:creationId xmlns:a16="http://schemas.microsoft.com/office/drawing/2014/main" id="{95AB41EF-1A4C-48BC-B5B3-9DA355DBD01D}"/>
              </a:ext>
            </a:extLst>
          </p:cNvPr>
          <p:cNvSpPr txBox="1"/>
          <p:nvPr/>
        </p:nvSpPr>
        <p:spPr>
          <a:xfrm>
            <a:off x="222585" y="144814"/>
            <a:ext cx="2014087" cy="523220"/>
          </a:xfrm>
          <a:prstGeom prst="rect">
            <a:avLst/>
          </a:prstGeom>
          <a:noFill/>
        </p:spPr>
        <p:txBody>
          <a:bodyPr wrap="square" rtlCol="0">
            <a:spAutoFit/>
          </a:bodyPr>
          <a:lstStyle/>
          <a:p>
            <a:r>
              <a:rPr lang="ja-JP" altLang="en-US" sz="2800" b="1" dirty="0"/>
              <a:t>事業モデル</a:t>
            </a:r>
            <a:endParaRPr lang="en-US" altLang="ja-JP" sz="2800" b="1" dirty="0"/>
          </a:p>
        </p:txBody>
      </p:sp>
      <p:sp>
        <p:nvSpPr>
          <p:cNvPr id="5" name="四角形: 角を丸くする 4">
            <a:extLst>
              <a:ext uri="{FF2B5EF4-FFF2-40B4-BE49-F238E27FC236}">
                <a16:creationId xmlns:a16="http://schemas.microsoft.com/office/drawing/2014/main" id="{D15BBD20-8B09-4BC8-9380-F0BB53502615}"/>
              </a:ext>
            </a:extLst>
          </p:cNvPr>
          <p:cNvSpPr/>
          <p:nvPr/>
        </p:nvSpPr>
        <p:spPr>
          <a:xfrm>
            <a:off x="3758664" y="3133202"/>
            <a:ext cx="1520791" cy="1434165"/>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9EB0A6DC-594E-46C6-9C26-91ED639E6E3B}"/>
              </a:ext>
            </a:extLst>
          </p:cNvPr>
          <p:cNvSpPr txBox="1"/>
          <p:nvPr/>
        </p:nvSpPr>
        <p:spPr>
          <a:xfrm>
            <a:off x="3821228" y="3503560"/>
            <a:ext cx="1395663" cy="707886"/>
          </a:xfrm>
          <a:prstGeom prst="rect">
            <a:avLst/>
          </a:prstGeom>
          <a:noFill/>
        </p:spPr>
        <p:txBody>
          <a:bodyPr wrap="square" rtlCol="0">
            <a:spAutoFit/>
          </a:bodyPr>
          <a:lstStyle/>
          <a:p>
            <a:pPr algn="ctr"/>
            <a:r>
              <a:rPr lang="ja-JP" altLang="en-US" sz="2000" b="1" dirty="0"/>
              <a:t>リモート患者会</a:t>
            </a:r>
            <a:endParaRPr lang="en-US" altLang="ja-JP" sz="2000" b="1" dirty="0"/>
          </a:p>
        </p:txBody>
      </p:sp>
      <p:sp>
        <p:nvSpPr>
          <p:cNvPr id="7" name="四角形: 角を丸くする 6">
            <a:extLst>
              <a:ext uri="{FF2B5EF4-FFF2-40B4-BE49-F238E27FC236}">
                <a16:creationId xmlns:a16="http://schemas.microsoft.com/office/drawing/2014/main" id="{DD3E61DA-9401-46F0-8D60-17FABBDA943D}"/>
              </a:ext>
            </a:extLst>
          </p:cNvPr>
          <p:cNvSpPr/>
          <p:nvPr/>
        </p:nvSpPr>
        <p:spPr>
          <a:xfrm>
            <a:off x="3758664" y="873159"/>
            <a:ext cx="1520791" cy="1434165"/>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88ECD67-F18D-41C7-9EDC-70F1E916A747}"/>
              </a:ext>
            </a:extLst>
          </p:cNvPr>
          <p:cNvSpPr txBox="1"/>
          <p:nvPr/>
        </p:nvSpPr>
        <p:spPr>
          <a:xfrm>
            <a:off x="6371922" y="4295614"/>
            <a:ext cx="1337912" cy="369332"/>
          </a:xfrm>
          <a:prstGeom prst="rect">
            <a:avLst/>
          </a:prstGeom>
          <a:noFill/>
        </p:spPr>
        <p:txBody>
          <a:bodyPr wrap="square" rtlCol="0">
            <a:spAutoFit/>
          </a:bodyPr>
          <a:lstStyle/>
          <a:p>
            <a:r>
              <a:rPr lang="ja-JP" altLang="en-US" b="1" dirty="0"/>
              <a:t>患者</a:t>
            </a:r>
            <a:r>
              <a:rPr lang="ja-JP" altLang="en-US" dirty="0"/>
              <a:t>・家族</a:t>
            </a:r>
          </a:p>
        </p:txBody>
      </p:sp>
      <p:sp>
        <p:nvSpPr>
          <p:cNvPr id="9" name="四角形: 角を丸くする 8">
            <a:extLst>
              <a:ext uri="{FF2B5EF4-FFF2-40B4-BE49-F238E27FC236}">
                <a16:creationId xmlns:a16="http://schemas.microsoft.com/office/drawing/2014/main" id="{FF7169BB-A8AB-41F4-8EB6-76DC2EA546E0}"/>
              </a:ext>
            </a:extLst>
          </p:cNvPr>
          <p:cNvSpPr/>
          <p:nvPr/>
        </p:nvSpPr>
        <p:spPr>
          <a:xfrm>
            <a:off x="3758664" y="5397503"/>
            <a:ext cx="1520791" cy="1434165"/>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BD7ECFE1-223F-409A-83B1-45EA642F088B}"/>
              </a:ext>
            </a:extLst>
          </p:cNvPr>
          <p:cNvSpPr txBox="1"/>
          <p:nvPr/>
        </p:nvSpPr>
        <p:spPr>
          <a:xfrm>
            <a:off x="3686477" y="5788505"/>
            <a:ext cx="1645918" cy="707886"/>
          </a:xfrm>
          <a:prstGeom prst="rect">
            <a:avLst/>
          </a:prstGeom>
          <a:noFill/>
        </p:spPr>
        <p:txBody>
          <a:bodyPr wrap="square" rtlCol="0">
            <a:spAutoFit/>
          </a:bodyPr>
          <a:lstStyle/>
          <a:p>
            <a:pPr algn="ctr"/>
            <a:r>
              <a:rPr lang="en-US" altLang="ja-JP" sz="2000" dirty="0"/>
              <a:t>IT</a:t>
            </a:r>
            <a:r>
              <a:rPr lang="ja-JP" altLang="en-US" sz="2000" dirty="0"/>
              <a:t>企業</a:t>
            </a:r>
            <a:endParaRPr lang="en-US" altLang="ja-JP" sz="2000" dirty="0"/>
          </a:p>
          <a:p>
            <a:pPr algn="ctr"/>
            <a:r>
              <a:rPr lang="en-US" altLang="ja-JP" sz="2000" dirty="0"/>
              <a:t>(</a:t>
            </a:r>
            <a:r>
              <a:rPr lang="ja-JP" altLang="en-US" sz="2000" dirty="0"/>
              <a:t>テレビ会議</a:t>
            </a:r>
            <a:r>
              <a:rPr lang="en-US" altLang="ja-JP" sz="2000" dirty="0"/>
              <a:t>)</a:t>
            </a:r>
          </a:p>
        </p:txBody>
      </p:sp>
      <p:sp>
        <p:nvSpPr>
          <p:cNvPr id="11" name="四角形: 角を丸くする 10">
            <a:extLst>
              <a:ext uri="{FF2B5EF4-FFF2-40B4-BE49-F238E27FC236}">
                <a16:creationId xmlns:a16="http://schemas.microsoft.com/office/drawing/2014/main" id="{0A104FA8-6507-4C3F-8E7C-0DE35898AE97}"/>
              </a:ext>
            </a:extLst>
          </p:cNvPr>
          <p:cNvSpPr/>
          <p:nvPr/>
        </p:nvSpPr>
        <p:spPr>
          <a:xfrm>
            <a:off x="1145406" y="3133203"/>
            <a:ext cx="1520791" cy="1434165"/>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F5BA092A-5C2C-4331-A5E6-5F801E9064BF}"/>
              </a:ext>
            </a:extLst>
          </p:cNvPr>
          <p:cNvSpPr txBox="1"/>
          <p:nvPr/>
        </p:nvSpPr>
        <p:spPr>
          <a:xfrm>
            <a:off x="1530416" y="3719998"/>
            <a:ext cx="741146" cy="400110"/>
          </a:xfrm>
          <a:prstGeom prst="rect">
            <a:avLst/>
          </a:prstGeom>
          <a:noFill/>
        </p:spPr>
        <p:txBody>
          <a:bodyPr wrap="square" rtlCol="0">
            <a:spAutoFit/>
          </a:bodyPr>
          <a:lstStyle/>
          <a:p>
            <a:r>
              <a:rPr lang="ja-JP" altLang="en-US" sz="2000" b="1" dirty="0"/>
              <a:t>病院</a:t>
            </a:r>
            <a:endParaRPr lang="en-US" altLang="ja-JP" sz="2000" b="1" dirty="0"/>
          </a:p>
        </p:txBody>
      </p:sp>
      <p:sp>
        <p:nvSpPr>
          <p:cNvPr id="15" name="四角形: 角を丸くする 14">
            <a:extLst>
              <a:ext uri="{FF2B5EF4-FFF2-40B4-BE49-F238E27FC236}">
                <a16:creationId xmlns:a16="http://schemas.microsoft.com/office/drawing/2014/main" id="{5C2404DE-C72A-45B8-A7CE-05B2CE140EB3}"/>
              </a:ext>
            </a:extLst>
          </p:cNvPr>
          <p:cNvSpPr/>
          <p:nvPr/>
        </p:nvSpPr>
        <p:spPr>
          <a:xfrm>
            <a:off x="1145406" y="5397503"/>
            <a:ext cx="1520791" cy="1434165"/>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78428B4B-540B-49F1-BDD3-D5D454B16DF5}"/>
              </a:ext>
            </a:extLst>
          </p:cNvPr>
          <p:cNvSpPr txBox="1"/>
          <p:nvPr/>
        </p:nvSpPr>
        <p:spPr>
          <a:xfrm>
            <a:off x="1229628" y="5929919"/>
            <a:ext cx="1342723" cy="369332"/>
          </a:xfrm>
          <a:prstGeom prst="rect">
            <a:avLst/>
          </a:prstGeom>
          <a:noFill/>
        </p:spPr>
        <p:txBody>
          <a:bodyPr wrap="square" rtlCol="0">
            <a:spAutoFit/>
          </a:bodyPr>
          <a:lstStyle/>
          <a:p>
            <a:r>
              <a:rPr kumimoji="1" lang="ja-JP" altLang="en-US" dirty="0"/>
              <a:t>行政・寄付</a:t>
            </a:r>
          </a:p>
        </p:txBody>
      </p:sp>
      <p:cxnSp>
        <p:nvCxnSpPr>
          <p:cNvPr id="19" name="直線矢印コネクタ 18">
            <a:extLst>
              <a:ext uri="{FF2B5EF4-FFF2-40B4-BE49-F238E27FC236}">
                <a16:creationId xmlns:a16="http://schemas.microsoft.com/office/drawing/2014/main" id="{75714639-7815-45BB-8BEB-7F173CC42AFE}"/>
              </a:ext>
            </a:extLst>
          </p:cNvPr>
          <p:cNvCxnSpPr>
            <a:cxnSpLocks/>
          </p:cNvCxnSpPr>
          <p:nvPr/>
        </p:nvCxnSpPr>
        <p:spPr>
          <a:xfrm>
            <a:off x="1535230" y="1435242"/>
            <a:ext cx="736333" cy="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3E3C4E6C-95F6-49B6-B28B-45B27D550A5D}"/>
              </a:ext>
            </a:extLst>
          </p:cNvPr>
          <p:cNvCxnSpPr>
            <a:cxnSpLocks/>
          </p:cNvCxnSpPr>
          <p:nvPr/>
        </p:nvCxnSpPr>
        <p:spPr>
          <a:xfrm>
            <a:off x="1535229" y="1058139"/>
            <a:ext cx="736333" cy="0"/>
          </a:xfrm>
          <a:prstGeom prst="straightConnector1">
            <a:avLst/>
          </a:prstGeom>
          <a:ln w="57150">
            <a:solidFill>
              <a:srgbClr val="F92BDC"/>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0D75D602-9834-40F3-8160-86CFC773D89B}"/>
              </a:ext>
            </a:extLst>
          </p:cNvPr>
          <p:cNvSpPr txBox="1"/>
          <p:nvPr/>
        </p:nvSpPr>
        <p:spPr>
          <a:xfrm>
            <a:off x="129941" y="913579"/>
            <a:ext cx="1193533" cy="369332"/>
          </a:xfrm>
          <a:prstGeom prst="rect">
            <a:avLst/>
          </a:prstGeom>
          <a:noFill/>
        </p:spPr>
        <p:txBody>
          <a:bodyPr wrap="square" rtlCol="0">
            <a:spAutoFit/>
          </a:bodyPr>
          <a:lstStyle/>
          <a:p>
            <a:r>
              <a:rPr kumimoji="1" lang="ja-JP" altLang="en-US" dirty="0"/>
              <a:t>サービス</a:t>
            </a:r>
          </a:p>
        </p:txBody>
      </p:sp>
      <p:sp>
        <p:nvSpPr>
          <p:cNvPr id="25" name="テキスト ボックス 24">
            <a:extLst>
              <a:ext uri="{FF2B5EF4-FFF2-40B4-BE49-F238E27FC236}">
                <a16:creationId xmlns:a16="http://schemas.microsoft.com/office/drawing/2014/main" id="{C50C48B1-275D-4F4C-ABA5-3D1810DC3DEE}"/>
              </a:ext>
            </a:extLst>
          </p:cNvPr>
          <p:cNvSpPr txBox="1"/>
          <p:nvPr/>
        </p:nvSpPr>
        <p:spPr>
          <a:xfrm>
            <a:off x="129941" y="1250576"/>
            <a:ext cx="1405289" cy="369332"/>
          </a:xfrm>
          <a:prstGeom prst="rect">
            <a:avLst/>
          </a:prstGeom>
          <a:noFill/>
        </p:spPr>
        <p:txBody>
          <a:bodyPr wrap="square" rtlCol="0">
            <a:spAutoFit/>
          </a:bodyPr>
          <a:lstStyle/>
          <a:p>
            <a:r>
              <a:rPr kumimoji="1" lang="ja-JP" altLang="en-US" dirty="0"/>
              <a:t>キャッシュ</a:t>
            </a:r>
          </a:p>
        </p:txBody>
      </p:sp>
      <p:cxnSp>
        <p:nvCxnSpPr>
          <p:cNvPr id="26" name="直線矢印コネクタ 25">
            <a:extLst>
              <a:ext uri="{FF2B5EF4-FFF2-40B4-BE49-F238E27FC236}">
                <a16:creationId xmlns:a16="http://schemas.microsoft.com/office/drawing/2014/main" id="{2D95D2AE-8848-4697-870B-75D4CF0AD20A}"/>
              </a:ext>
            </a:extLst>
          </p:cNvPr>
          <p:cNvCxnSpPr>
            <a:cxnSpLocks/>
          </p:cNvCxnSpPr>
          <p:nvPr/>
        </p:nvCxnSpPr>
        <p:spPr>
          <a:xfrm>
            <a:off x="5643606" y="3821409"/>
            <a:ext cx="736333" cy="0"/>
          </a:xfrm>
          <a:prstGeom prst="straightConnector1">
            <a:avLst/>
          </a:prstGeom>
          <a:ln w="57150">
            <a:solidFill>
              <a:srgbClr val="F92BDC"/>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B9A27933-AA66-4161-94F5-E038CA84152E}"/>
              </a:ext>
            </a:extLst>
          </p:cNvPr>
          <p:cNvCxnSpPr>
            <a:cxnSpLocks/>
          </p:cNvCxnSpPr>
          <p:nvPr/>
        </p:nvCxnSpPr>
        <p:spPr>
          <a:xfrm rot="10800000">
            <a:off x="2823410" y="3622769"/>
            <a:ext cx="736333" cy="0"/>
          </a:xfrm>
          <a:prstGeom prst="straightConnector1">
            <a:avLst/>
          </a:prstGeom>
          <a:ln w="57150">
            <a:solidFill>
              <a:srgbClr val="F92BDC"/>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2AFF24DA-610F-48EF-8979-63C74A0E7504}"/>
              </a:ext>
            </a:extLst>
          </p:cNvPr>
          <p:cNvCxnSpPr>
            <a:cxnSpLocks/>
          </p:cNvCxnSpPr>
          <p:nvPr/>
        </p:nvCxnSpPr>
        <p:spPr>
          <a:xfrm>
            <a:off x="2900412" y="4028300"/>
            <a:ext cx="736333" cy="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ED5C2A71-F8AD-48CE-8366-237E961F5F21}"/>
              </a:ext>
            </a:extLst>
          </p:cNvPr>
          <p:cNvCxnSpPr>
            <a:cxnSpLocks/>
          </p:cNvCxnSpPr>
          <p:nvPr/>
        </p:nvCxnSpPr>
        <p:spPr>
          <a:xfrm rot="-2100000">
            <a:off x="2900412" y="5063184"/>
            <a:ext cx="736333" cy="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75E73082-9277-4D4D-9259-8F049899A7E6}"/>
              </a:ext>
            </a:extLst>
          </p:cNvPr>
          <p:cNvCxnSpPr>
            <a:cxnSpLocks/>
          </p:cNvCxnSpPr>
          <p:nvPr/>
        </p:nvCxnSpPr>
        <p:spPr>
          <a:xfrm>
            <a:off x="4658627" y="4696376"/>
            <a:ext cx="0" cy="59857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FE051204-2882-43CE-9DCB-3EB09D536E87}"/>
              </a:ext>
            </a:extLst>
          </p:cNvPr>
          <p:cNvCxnSpPr>
            <a:cxnSpLocks/>
          </p:cNvCxnSpPr>
          <p:nvPr/>
        </p:nvCxnSpPr>
        <p:spPr>
          <a:xfrm rot="10800000">
            <a:off x="4214261" y="4696376"/>
            <a:ext cx="0" cy="598570"/>
          </a:xfrm>
          <a:prstGeom prst="straightConnector1">
            <a:avLst/>
          </a:prstGeom>
          <a:ln w="57150">
            <a:solidFill>
              <a:srgbClr val="F92BDC"/>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8A8AC74E-3E1E-45F7-8303-C199EB710073}"/>
              </a:ext>
            </a:extLst>
          </p:cNvPr>
          <p:cNvCxnSpPr>
            <a:cxnSpLocks/>
          </p:cNvCxnSpPr>
          <p:nvPr/>
        </p:nvCxnSpPr>
        <p:spPr>
          <a:xfrm rot="10800000">
            <a:off x="4969847" y="4669924"/>
            <a:ext cx="0" cy="59857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D0B50273-A35E-432A-95EC-F4C757F23FDD}"/>
              </a:ext>
            </a:extLst>
          </p:cNvPr>
          <p:cNvSpPr txBox="1"/>
          <p:nvPr/>
        </p:nvSpPr>
        <p:spPr>
          <a:xfrm>
            <a:off x="5102189" y="2679175"/>
            <a:ext cx="1861287" cy="646331"/>
          </a:xfrm>
          <a:prstGeom prst="rect">
            <a:avLst/>
          </a:prstGeom>
          <a:noFill/>
        </p:spPr>
        <p:txBody>
          <a:bodyPr wrap="square" rtlCol="0">
            <a:spAutoFit/>
          </a:bodyPr>
          <a:lstStyle/>
          <a:p>
            <a:pPr algn="ctr"/>
            <a:r>
              <a:rPr kumimoji="1" lang="ja-JP" altLang="en-US" dirty="0"/>
              <a:t>おしゃべりする場の提供</a:t>
            </a:r>
          </a:p>
        </p:txBody>
      </p:sp>
      <p:sp>
        <p:nvSpPr>
          <p:cNvPr id="35" name="テキスト ボックス 34">
            <a:extLst>
              <a:ext uri="{FF2B5EF4-FFF2-40B4-BE49-F238E27FC236}">
                <a16:creationId xmlns:a16="http://schemas.microsoft.com/office/drawing/2014/main" id="{3EC6C0A2-CE57-4355-9444-C2790A9AB08F}"/>
              </a:ext>
            </a:extLst>
          </p:cNvPr>
          <p:cNvSpPr txBox="1"/>
          <p:nvPr/>
        </p:nvSpPr>
        <p:spPr>
          <a:xfrm>
            <a:off x="2381446" y="4622163"/>
            <a:ext cx="1130967" cy="646331"/>
          </a:xfrm>
          <a:prstGeom prst="rect">
            <a:avLst/>
          </a:prstGeom>
          <a:noFill/>
        </p:spPr>
        <p:txBody>
          <a:bodyPr wrap="square" rtlCol="0">
            <a:spAutoFit/>
          </a:bodyPr>
          <a:lstStyle/>
          <a:p>
            <a:r>
              <a:rPr kumimoji="1" lang="ja-JP" altLang="en-US" dirty="0"/>
              <a:t>助成金や寄付</a:t>
            </a:r>
          </a:p>
        </p:txBody>
      </p:sp>
      <p:sp>
        <p:nvSpPr>
          <p:cNvPr id="36" name="テキスト ボックス 35">
            <a:extLst>
              <a:ext uri="{FF2B5EF4-FFF2-40B4-BE49-F238E27FC236}">
                <a16:creationId xmlns:a16="http://schemas.microsoft.com/office/drawing/2014/main" id="{6A8739B2-3C0E-4B06-99FB-E3AF7FA7B345}"/>
              </a:ext>
            </a:extLst>
          </p:cNvPr>
          <p:cNvSpPr txBox="1"/>
          <p:nvPr/>
        </p:nvSpPr>
        <p:spPr>
          <a:xfrm>
            <a:off x="5240955" y="4691646"/>
            <a:ext cx="1448602" cy="369332"/>
          </a:xfrm>
          <a:prstGeom prst="rect">
            <a:avLst/>
          </a:prstGeom>
          <a:noFill/>
        </p:spPr>
        <p:txBody>
          <a:bodyPr wrap="square" rtlCol="0">
            <a:spAutoFit/>
          </a:bodyPr>
          <a:lstStyle/>
          <a:p>
            <a:r>
              <a:rPr kumimoji="1" lang="ja-JP" altLang="en-US" dirty="0"/>
              <a:t>月額契約料</a:t>
            </a:r>
          </a:p>
        </p:txBody>
      </p:sp>
      <p:sp>
        <p:nvSpPr>
          <p:cNvPr id="37" name="テキスト ボックス 36">
            <a:extLst>
              <a:ext uri="{FF2B5EF4-FFF2-40B4-BE49-F238E27FC236}">
                <a16:creationId xmlns:a16="http://schemas.microsoft.com/office/drawing/2014/main" id="{810FC95F-DF32-4B1B-B775-10AD150C8FB1}"/>
              </a:ext>
            </a:extLst>
          </p:cNvPr>
          <p:cNvSpPr txBox="1"/>
          <p:nvPr/>
        </p:nvSpPr>
        <p:spPr>
          <a:xfrm>
            <a:off x="5279455" y="5047754"/>
            <a:ext cx="1448602" cy="369332"/>
          </a:xfrm>
          <a:prstGeom prst="rect">
            <a:avLst/>
          </a:prstGeom>
          <a:noFill/>
        </p:spPr>
        <p:txBody>
          <a:bodyPr wrap="square" rtlCol="0">
            <a:spAutoFit/>
          </a:bodyPr>
          <a:lstStyle/>
          <a:p>
            <a:r>
              <a:rPr kumimoji="1" lang="ja-JP" altLang="en-US" dirty="0"/>
              <a:t>広告宣伝？</a:t>
            </a:r>
          </a:p>
        </p:txBody>
      </p:sp>
      <p:sp>
        <p:nvSpPr>
          <p:cNvPr id="39" name="テキスト ボックス 38">
            <a:extLst>
              <a:ext uri="{FF2B5EF4-FFF2-40B4-BE49-F238E27FC236}">
                <a16:creationId xmlns:a16="http://schemas.microsoft.com/office/drawing/2014/main" id="{22EA0062-9B1C-4901-B1D0-930D6B0D87AE}"/>
              </a:ext>
            </a:extLst>
          </p:cNvPr>
          <p:cNvSpPr txBox="1"/>
          <p:nvPr/>
        </p:nvSpPr>
        <p:spPr>
          <a:xfrm>
            <a:off x="2204181" y="2783546"/>
            <a:ext cx="2050183" cy="369332"/>
          </a:xfrm>
          <a:prstGeom prst="rect">
            <a:avLst/>
          </a:prstGeom>
          <a:noFill/>
        </p:spPr>
        <p:txBody>
          <a:bodyPr wrap="square" rtlCol="0">
            <a:spAutoFit/>
          </a:bodyPr>
          <a:lstStyle/>
          <a:p>
            <a:r>
              <a:rPr kumimoji="1" lang="ja-JP" altLang="en-US" dirty="0"/>
              <a:t>院内の患者会設立</a:t>
            </a:r>
          </a:p>
        </p:txBody>
      </p:sp>
      <p:grpSp>
        <p:nvGrpSpPr>
          <p:cNvPr id="44" name="グループ化 43">
            <a:extLst>
              <a:ext uri="{FF2B5EF4-FFF2-40B4-BE49-F238E27FC236}">
                <a16:creationId xmlns:a16="http://schemas.microsoft.com/office/drawing/2014/main" id="{0BB32AEA-CE2E-48BC-8713-A7FA321B4319}"/>
              </a:ext>
            </a:extLst>
          </p:cNvPr>
          <p:cNvGrpSpPr/>
          <p:nvPr/>
        </p:nvGrpSpPr>
        <p:grpSpPr>
          <a:xfrm>
            <a:off x="6737279" y="3146362"/>
            <a:ext cx="591149" cy="1068508"/>
            <a:chOff x="8848425" y="1490015"/>
            <a:chExt cx="591149" cy="1068508"/>
          </a:xfrm>
        </p:grpSpPr>
        <p:sp>
          <p:nvSpPr>
            <p:cNvPr id="42" name="二等辺三角形 41">
              <a:extLst>
                <a:ext uri="{FF2B5EF4-FFF2-40B4-BE49-F238E27FC236}">
                  <a16:creationId xmlns:a16="http://schemas.microsoft.com/office/drawing/2014/main" id="{CB6ECFD4-C7EB-4871-9C65-017002E818F8}"/>
                </a:ext>
              </a:extLst>
            </p:cNvPr>
            <p:cNvSpPr/>
            <p:nvPr/>
          </p:nvSpPr>
          <p:spPr>
            <a:xfrm>
              <a:off x="8872890" y="1523811"/>
              <a:ext cx="542220" cy="1034712"/>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楕円 42">
              <a:extLst>
                <a:ext uri="{FF2B5EF4-FFF2-40B4-BE49-F238E27FC236}">
                  <a16:creationId xmlns:a16="http://schemas.microsoft.com/office/drawing/2014/main" id="{0A483CC7-E948-44AA-8B77-3585CDC7C297}"/>
                </a:ext>
              </a:extLst>
            </p:cNvPr>
            <p:cNvSpPr/>
            <p:nvPr/>
          </p:nvSpPr>
          <p:spPr>
            <a:xfrm>
              <a:off x="8848425" y="1490015"/>
              <a:ext cx="591149" cy="564029"/>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十字形 45">
            <a:extLst>
              <a:ext uri="{FF2B5EF4-FFF2-40B4-BE49-F238E27FC236}">
                <a16:creationId xmlns:a16="http://schemas.microsoft.com/office/drawing/2014/main" id="{E360F762-02D0-4F99-96E9-A68FF35474C9}"/>
              </a:ext>
            </a:extLst>
          </p:cNvPr>
          <p:cNvSpPr>
            <a:spLocks noChangeAspect="1"/>
          </p:cNvSpPr>
          <p:nvPr/>
        </p:nvSpPr>
        <p:spPr>
          <a:xfrm>
            <a:off x="1692164" y="3185248"/>
            <a:ext cx="417650" cy="417650"/>
          </a:xfrm>
          <a:prstGeom prst="plus">
            <a:avLst>
              <a:gd name="adj" fmla="val 3196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 角を丸くする 37">
            <a:extLst>
              <a:ext uri="{FF2B5EF4-FFF2-40B4-BE49-F238E27FC236}">
                <a16:creationId xmlns:a16="http://schemas.microsoft.com/office/drawing/2014/main" id="{E00F7BC4-2BF8-4597-AB41-953C1CD27FBE}"/>
              </a:ext>
            </a:extLst>
          </p:cNvPr>
          <p:cNvSpPr/>
          <p:nvPr/>
        </p:nvSpPr>
        <p:spPr>
          <a:xfrm>
            <a:off x="129941" y="865928"/>
            <a:ext cx="2302344" cy="790105"/>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a:extLst>
              <a:ext uri="{FF2B5EF4-FFF2-40B4-BE49-F238E27FC236}">
                <a16:creationId xmlns:a16="http://schemas.microsoft.com/office/drawing/2014/main" id="{CB718653-2888-47D8-BDCA-809E459450BC}"/>
              </a:ext>
            </a:extLst>
          </p:cNvPr>
          <p:cNvSpPr txBox="1"/>
          <p:nvPr/>
        </p:nvSpPr>
        <p:spPr>
          <a:xfrm>
            <a:off x="3758665" y="983667"/>
            <a:ext cx="1520790" cy="1323439"/>
          </a:xfrm>
          <a:prstGeom prst="rect">
            <a:avLst/>
          </a:prstGeom>
          <a:noFill/>
        </p:spPr>
        <p:txBody>
          <a:bodyPr wrap="square" rtlCol="0">
            <a:spAutoFit/>
          </a:bodyPr>
          <a:lstStyle/>
          <a:p>
            <a:pPr algn="ctr"/>
            <a:r>
              <a:rPr lang="ja-JP" altLang="en-US" sz="2000" b="1" dirty="0"/>
              <a:t>潜在支援者</a:t>
            </a:r>
            <a:r>
              <a:rPr lang="ja-JP" altLang="en-US" sz="2000" dirty="0"/>
              <a:t>クラウドファンディング</a:t>
            </a:r>
            <a:endParaRPr lang="en-US" altLang="ja-JP" sz="2000" dirty="0"/>
          </a:p>
        </p:txBody>
      </p:sp>
      <p:cxnSp>
        <p:nvCxnSpPr>
          <p:cNvPr id="41" name="直線矢印コネクタ 40">
            <a:extLst>
              <a:ext uri="{FF2B5EF4-FFF2-40B4-BE49-F238E27FC236}">
                <a16:creationId xmlns:a16="http://schemas.microsoft.com/office/drawing/2014/main" id="{C2D7DB18-EB9E-464E-972D-22B77D0F0A42}"/>
              </a:ext>
            </a:extLst>
          </p:cNvPr>
          <p:cNvCxnSpPr>
            <a:cxnSpLocks/>
          </p:cNvCxnSpPr>
          <p:nvPr/>
        </p:nvCxnSpPr>
        <p:spPr>
          <a:xfrm>
            <a:off x="4377890" y="2455437"/>
            <a:ext cx="0" cy="59857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C660FD89-BAB7-410C-BAD9-C6BD273584AC}"/>
              </a:ext>
            </a:extLst>
          </p:cNvPr>
          <p:cNvCxnSpPr>
            <a:cxnSpLocks/>
          </p:cNvCxnSpPr>
          <p:nvPr/>
        </p:nvCxnSpPr>
        <p:spPr>
          <a:xfrm rot="10800000">
            <a:off x="4753276" y="2445605"/>
            <a:ext cx="0" cy="598570"/>
          </a:xfrm>
          <a:prstGeom prst="straightConnector1">
            <a:avLst/>
          </a:prstGeom>
          <a:ln w="57150">
            <a:solidFill>
              <a:srgbClr val="F92BDC"/>
            </a:solidFill>
            <a:tailEnd type="triangle"/>
          </a:ln>
        </p:spPr>
        <p:style>
          <a:lnRef idx="1">
            <a:schemeClr val="accent1"/>
          </a:lnRef>
          <a:fillRef idx="0">
            <a:schemeClr val="accent1"/>
          </a:fillRef>
          <a:effectRef idx="0">
            <a:schemeClr val="accent1"/>
          </a:effectRef>
          <a:fontRef idx="minor">
            <a:schemeClr val="tx1"/>
          </a:fontRef>
        </p:style>
      </p:cxnSp>
      <p:sp>
        <p:nvSpPr>
          <p:cNvPr id="4" name="フッター プレースホルダー 3">
            <a:extLst>
              <a:ext uri="{FF2B5EF4-FFF2-40B4-BE49-F238E27FC236}">
                <a16:creationId xmlns:a16="http://schemas.microsoft.com/office/drawing/2014/main" id="{9AFA95F6-1928-479C-BC17-AEB309ACE102}"/>
              </a:ext>
            </a:extLst>
          </p:cNvPr>
          <p:cNvSpPr>
            <a:spLocks noGrp="1"/>
          </p:cNvSpPr>
          <p:nvPr>
            <p:ph type="ftr" sz="quarter" idx="11"/>
          </p:nvPr>
        </p:nvSpPr>
        <p:spPr>
          <a:xfrm>
            <a:off x="5474970" y="6356351"/>
            <a:ext cx="3086100" cy="365125"/>
          </a:xfrm>
        </p:spPr>
        <p:txBody>
          <a:bodyPr/>
          <a:lstStyle/>
          <a:p>
            <a:r>
              <a:rPr kumimoji="1" lang="en-US" altLang="ja-JP"/>
              <a:t>copyright©a.s</a:t>
            </a:r>
            <a:endParaRPr kumimoji="1" lang="ja-JP" altLang="en-US" dirty="0"/>
          </a:p>
        </p:txBody>
      </p:sp>
      <p:sp>
        <p:nvSpPr>
          <p:cNvPr id="13" name="スライド番号プレースホルダー 12">
            <a:extLst>
              <a:ext uri="{FF2B5EF4-FFF2-40B4-BE49-F238E27FC236}">
                <a16:creationId xmlns:a16="http://schemas.microsoft.com/office/drawing/2014/main" id="{46A410D4-6BBE-4FDD-8C46-29B7700067F6}"/>
              </a:ext>
            </a:extLst>
          </p:cNvPr>
          <p:cNvSpPr>
            <a:spLocks noGrp="1"/>
          </p:cNvSpPr>
          <p:nvPr>
            <p:ph type="sldNum" sz="quarter" idx="12"/>
          </p:nvPr>
        </p:nvSpPr>
        <p:spPr>
          <a:xfrm>
            <a:off x="6457950" y="6356351"/>
            <a:ext cx="2057400" cy="365125"/>
          </a:xfrm>
        </p:spPr>
        <p:txBody>
          <a:bodyPr/>
          <a:lstStyle/>
          <a:p>
            <a:fld id="{C84C8068-F59E-4202-ACB5-C605D725AE86}" type="slidenum">
              <a:rPr kumimoji="1" lang="ja-JP" altLang="en-US" smtClean="0"/>
              <a:t>16</a:t>
            </a:fld>
            <a:endParaRPr kumimoji="1" lang="ja-JP" altLang="en-US"/>
          </a:p>
        </p:txBody>
      </p:sp>
    </p:spTree>
    <p:extLst>
      <p:ext uri="{BB962C8B-B14F-4D97-AF65-F5344CB8AC3E}">
        <p14:creationId xmlns:p14="http://schemas.microsoft.com/office/powerpoint/2010/main" val="567409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A0EF814-C4EB-4B8B-B183-76FA0BF6F933}"/>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 name="テキスト ボックス 2">
            <a:extLst>
              <a:ext uri="{FF2B5EF4-FFF2-40B4-BE49-F238E27FC236}">
                <a16:creationId xmlns:a16="http://schemas.microsoft.com/office/drawing/2014/main" id="{95AB41EF-1A4C-48BC-B5B3-9DA355DBD01D}"/>
              </a:ext>
            </a:extLst>
          </p:cNvPr>
          <p:cNvSpPr txBox="1"/>
          <p:nvPr/>
        </p:nvSpPr>
        <p:spPr>
          <a:xfrm>
            <a:off x="228602" y="124603"/>
            <a:ext cx="1657348" cy="523220"/>
          </a:xfrm>
          <a:prstGeom prst="rect">
            <a:avLst/>
          </a:prstGeom>
          <a:noFill/>
        </p:spPr>
        <p:txBody>
          <a:bodyPr wrap="square" rtlCol="0">
            <a:spAutoFit/>
          </a:bodyPr>
          <a:lstStyle/>
          <a:p>
            <a:r>
              <a:rPr lang="ja-JP" altLang="en-US" sz="2800" b="1" dirty="0"/>
              <a:t>まとめ</a:t>
            </a:r>
            <a:endParaRPr lang="en-US" altLang="ja-JP" sz="2800" b="1" dirty="0"/>
          </a:p>
        </p:txBody>
      </p:sp>
      <p:sp>
        <p:nvSpPr>
          <p:cNvPr id="5" name="テキスト ボックス 4">
            <a:extLst>
              <a:ext uri="{FF2B5EF4-FFF2-40B4-BE49-F238E27FC236}">
                <a16:creationId xmlns:a16="http://schemas.microsoft.com/office/drawing/2014/main" id="{F586D3B5-3B8B-4159-944E-48DF5B07AFC1}"/>
              </a:ext>
            </a:extLst>
          </p:cNvPr>
          <p:cNvSpPr txBox="1"/>
          <p:nvPr/>
        </p:nvSpPr>
        <p:spPr>
          <a:xfrm>
            <a:off x="0" y="2530842"/>
            <a:ext cx="9144000" cy="954107"/>
          </a:xfrm>
          <a:prstGeom prst="rect">
            <a:avLst/>
          </a:prstGeom>
          <a:noFill/>
        </p:spPr>
        <p:txBody>
          <a:bodyPr wrap="square" rtlCol="0">
            <a:spAutoFit/>
          </a:bodyPr>
          <a:lstStyle/>
          <a:p>
            <a:pPr algn="ctr"/>
            <a:r>
              <a:rPr kumimoji="1" lang="ja-JP" altLang="en-US" sz="2800" dirty="0"/>
              <a:t>院内患者会での紹介や院内ポスター掲示へのご協力を</a:t>
            </a:r>
            <a:endParaRPr kumimoji="1" lang="en-US" altLang="ja-JP" sz="2800" dirty="0"/>
          </a:p>
          <a:p>
            <a:pPr algn="ctr"/>
            <a:r>
              <a:rPr kumimoji="1" lang="ja-JP" altLang="en-US" sz="2800" dirty="0"/>
              <a:t>お願いいたします。</a:t>
            </a:r>
          </a:p>
        </p:txBody>
      </p:sp>
      <p:sp>
        <p:nvSpPr>
          <p:cNvPr id="6" name="フッター プレースホルダー 5">
            <a:extLst>
              <a:ext uri="{FF2B5EF4-FFF2-40B4-BE49-F238E27FC236}">
                <a16:creationId xmlns:a16="http://schemas.microsoft.com/office/drawing/2014/main" id="{5174DB5F-866D-4F9B-9852-E6BD046D84F0}"/>
              </a:ext>
            </a:extLst>
          </p:cNvPr>
          <p:cNvSpPr>
            <a:spLocks noGrp="1"/>
          </p:cNvSpPr>
          <p:nvPr>
            <p:ph type="ftr" sz="quarter" idx="11"/>
          </p:nvPr>
        </p:nvSpPr>
        <p:spPr/>
        <p:txBody>
          <a:bodyPr/>
          <a:lstStyle/>
          <a:p>
            <a:r>
              <a:rPr kumimoji="1" lang="en-US" altLang="ja-JP"/>
              <a:t>copyright©a.s</a:t>
            </a:r>
            <a:endParaRPr kumimoji="1" lang="ja-JP" altLang="en-US"/>
          </a:p>
        </p:txBody>
      </p:sp>
      <p:sp>
        <p:nvSpPr>
          <p:cNvPr id="7" name="スライド番号プレースホルダー 6">
            <a:extLst>
              <a:ext uri="{FF2B5EF4-FFF2-40B4-BE49-F238E27FC236}">
                <a16:creationId xmlns:a16="http://schemas.microsoft.com/office/drawing/2014/main" id="{3B34DF5E-785D-408B-9D8F-53176F7098C0}"/>
              </a:ext>
            </a:extLst>
          </p:cNvPr>
          <p:cNvSpPr>
            <a:spLocks noGrp="1"/>
          </p:cNvSpPr>
          <p:nvPr>
            <p:ph type="sldNum" sz="quarter" idx="12"/>
          </p:nvPr>
        </p:nvSpPr>
        <p:spPr>
          <a:xfrm>
            <a:off x="6278880" y="6370320"/>
            <a:ext cx="2236470" cy="351156"/>
          </a:xfrm>
        </p:spPr>
        <p:txBody>
          <a:bodyPr/>
          <a:lstStyle/>
          <a:p>
            <a:fld id="{C84C8068-F59E-4202-ACB5-C605D725AE86}" type="slidenum">
              <a:rPr kumimoji="1" lang="ja-JP" altLang="en-US" smtClean="0"/>
              <a:t>17</a:t>
            </a:fld>
            <a:endParaRPr kumimoji="1" lang="ja-JP" altLang="en-US"/>
          </a:p>
        </p:txBody>
      </p:sp>
      <p:sp>
        <p:nvSpPr>
          <p:cNvPr id="11" name="テキスト ボックス 10">
            <a:extLst>
              <a:ext uri="{FF2B5EF4-FFF2-40B4-BE49-F238E27FC236}">
                <a16:creationId xmlns:a16="http://schemas.microsoft.com/office/drawing/2014/main" id="{E19A9DA3-3141-4444-B0C6-37CBF3136A34}"/>
              </a:ext>
            </a:extLst>
          </p:cNvPr>
          <p:cNvSpPr txBox="1"/>
          <p:nvPr/>
        </p:nvSpPr>
        <p:spPr>
          <a:xfrm>
            <a:off x="1247775" y="4779645"/>
            <a:ext cx="6477000" cy="523220"/>
          </a:xfrm>
          <a:prstGeom prst="rect">
            <a:avLst/>
          </a:prstGeom>
          <a:noFill/>
        </p:spPr>
        <p:txBody>
          <a:bodyPr wrap="square" rtlCol="0">
            <a:spAutoFit/>
          </a:bodyPr>
          <a:lstStyle/>
          <a:p>
            <a:pPr algn="ctr"/>
            <a:r>
              <a:rPr kumimoji="1" lang="en-US" altLang="ja-JP" sz="2800" dirty="0"/>
              <a:t>mail : emaremo.as@gmail.com</a:t>
            </a:r>
            <a:endParaRPr kumimoji="1" lang="ja-JP" altLang="en-US" sz="2800" dirty="0"/>
          </a:p>
        </p:txBody>
      </p:sp>
    </p:spTree>
    <p:extLst>
      <p:ext uri="{BB962C8B-B14F-4D97-AF65-F5344CB8AC3E}">
        <p14:creationId xmlns:p14="http://schemas.microsoft.com/office/powerpoint/2010/main" val="402472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CCEFD21-FEAC-41EF-8FC9-80217A032058}"/>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 name="テキスト ボックス 2">
            <a:extLst>
              <a:ext uri="{FF2B5EF4-FFF2-40B4-BE49-F238E27FC236}">
                <a16:creationId xmlns:a16="http://schemas.microsoft.com/office/drawing/2014/main" id="{2D7D4CC9-E370-48CC-8BC0-908CACD8921B}"/>
              </a:ext>
            </a:extLst>
          </p:cNvPr>
          <p:cNvSpPr txBox="1"/>
          <p:nvPr/>
        </p:nvSpPr>
        <p:spPr>
          <a:xfrm>
            <a:off x="184684" y="88508"/>
            <a:ext cx="2693269" cy="523220"/>
          </a:xfrm>
          <a:prstGeom prst="rect">
            <a:avLst/>
          </a:prstGeom>
          <a:noFill/>
        </p:spPr>
        <p:txBody>
          <a:bodyPr wrap="square" rtlCol="0">
            <a:spAutoFit/>
          </a:bodyPr>
          <a:lstStyle/>
          <a:p>
            <a:r>
              <a:rPr lang="ja-JP" altLang="en-US" sz="2800" b="1" dirty="0"/>
              <a:t>目次</a:t>
            </a:r>
            <a:endParaRPr lang="en-US" altLang="ja-JP" sz="2800" b="1" dirty="0"/>
          </a:p>
        </p:txBody>
      </p:sp>
      <p:sp>
        <p:nvSpPr>
          <p:cNvPr id="14" name="フッター プレースホルダー 13">
            <a:extLst>
              <a:ext uri="{FF2B5EF4-FFF2-40B4-BE49-F238E27FC236}">
                <a16:creationId xmlns:a16="http://schemas.microsoft.com/office/drawing/2014/main" id="{7FA2DC0B-3C35-4D17-AC9F-567F4D180C42}"/>
              </a:ext>
            </a:extLst>
          </p:cNvPr>
          <p:cNvSpPr>
            <a:spLocks noGrp="1"/>
          </p:cNvSpPr>
          <p:nvPr>
            <p:ph type="ftr" sz="quarter" idx="11"/>
          </p:nvPr>
        </p:nvSpPr>
        <p:spPr/>
        <p:txBody>
          <a:bodyPr/>
          <a:lstStyle/>
          <a:p>
            <a:r>
              <a:rPr kumimoji="1" lang="en-US" altLang="ja-JP"/>
              <a:t>copyright©a.s</a:t>
            </a:r>
            <a:endParaRPr kumimoji="1" lang="ja-JP" altLang="en-US"/>
          </a:p>
        </p:txBody>
      </p:sp>
      <p:sp>
        <p:nvSpPr>
          <p:cNvPr id="15" name="スライド番号プレースホルダー 14">
            <a:extLst>
              <a:ext uri="{FF2B5EF4-FFF2-40B4-BE49-F238E27FC236}">
                <a16:creationId xmlns:a16="http://schemas.microsoft.com/office/drawing/2014/main" id="{0BF93547-3BC8-437C-85C2-CBD9166F8A86}"/>
              </a:ext>
            </a:extLst>
          </p:cNvPr>
          <p:cNvSpPr>
            <a:spLocks noGrp="1"/>
          </p:cNvSpPr>
          <p:nvPr>
            <p:ph type="sldNum" sz="quarter" idx="12"/>
          </p:nvPr>
        </p:nvSpPr>
        <p:spPr>
          <a:xfrm>
            <a:off x="6457950" y="6356351"/>
            <a:ext cx="2057400" cy="365125"/>
          </a:xfrm>
        </p:spPr>
        <p:txBody>
          <a:bodyPr/>
          <a:lstStyle/>
          <a:p>
            <a:fld id="{C84C8068-F59E-4202-ACB5-C605D725AE86}" type="slidenum">
              <a:rPr kumimoji="1" lang="ja-JP" altLang="en-US" smtClean="0"/>
              <a:t>2</a:t>
            </a:fld>
            <a:endParaRPr kumimoji="1" lang="ja-JP" altLang="en-US"/>
          </a:p>
        </p:txBody>
      </p:sp>
      <p:sp>
        <p:nvSpPr>
          <p:cNvPr id="25" name="テキスト ボックス 24">
            <a:extLst>
              <a:ext uri="{FF2B5EF4-FFF2-40B4-BE49-F238E27FC236}">
                <a16:creationId xmlns:a16="http://schemas.microsoft.com/office/drawing/2014/main" id="{686D3512-9966-474A-BB3B-4DF61CB0547A}"/>
              </a:ext>
            </a:extLst>
          </p:cNvPr>
          <p:cNvSpPr txBox="1"/>
          <p:nvPr/>
        </p:nvSpPr>
        <p:spPr>
          <a:xfrm>
            <a:off x="365760" y="1223010"/>
            <a:ext cx="8515350" cy="461665"/>
          </a:xfrm>
          <a:prstGeom prst="rect">
            <a:avLst/>
          </a:prstGeom>
          <a:noFill/>
        </p:spPr>
        <p:txBody>
          <a:bodyPr wrap="square" rtlCol="0">
            <a:spAutoFit/>
          </a:bodyPr>
          <a:lstStyle/>
          <a:p>
            <a:r>
              <a:rPr kumimoji="1" lang="ja-JP" altLang="en-US" sz="2400" b="1" dirty="0"/>
              <a:t>・自己紹介</a:t>
            </a:r>
            <a:endParaRPr kumimoji="1" lang="en-US" altLang="ja-JP" sz="2400" b="1" dirty="0"/>
          </a:p>
        </p:txBody>
      </p:sp>
      <p:sp>
        <p:nvSpPr>
          <p:cNvPr id="16" name="テキスト ボックス 15">
            <a:extLst>
              <a:ext uri="{FF2B5EF4-FFF2-40B4-BE49-F238E27FC236}">
                <a16:creationId xmlns:a16="http://schemas.microsoft.com/office/drawing/2014/main" id="{672291D4-FA5A-4751-BE87-63EA9B7773F7}"/>
              </a:ext>
            </a:extLst>
          </p:cNvPr>
          <p:cNvSpPr txBox="1"/>
          <p:nvPr/>
        </p:nvSpPr>
        <p:spPr>
          <a:xfrm>
            <a:off x="2354580" y="5547360"/>
            <a:ext cx="4766310" cy="461665"/>
          </a:xfrm>
          <a:prstGeom prst="rect">
            <a:avLst/>
          </a:prstGeom>
          <a:noFill/>
        </p:spPr>
        <p:txBody>
          <a:bodyPr wrap="square" rtlCol="0">
            <a:spAutoFit/>
          </a:bodyPr>
          <a:lstStyle/>
          <a:p>
            <a:r>
              <a:rPr kumimoji="1" lang="ja-JP" altLang="en-US" sz="2400" b="1" dirty="0"/>
              <a:t>質問はいつでもご自由にどうぞ！</a:t>
            </a:r>
            <a:endParaRPr kumimoji="1" lang="en-US" altLang="ja-JP" sz="2400" b="1" dirty="0"/>
          </a:p>
        </p:txBody>
      </p:sp>
      <p:sp>
        <p:nvSpPr>
          <p:cNvPr id="9" name="テキスト ボックス 8">
            <a:extLst>
              <a:ext uri="{FF2B5EF4-FFF2-40B4-BE49-F238E27FC236}">
                <a16:creationId xmlns:a16="http://schemas.microsoft.com/office/drawing/2014/main" id="{5BC3FA31-0E21-45D9-9720-561793DB6DC7}"/>
              </a:ext>
            </a:extLst>
          </p:cNvPr>
          <p:cNvSpPr txBox="1"/>
          <p:nvPr/>
        </p:nvSpPr>
        <p:spPr>
          <a:xfrm>
            <a:off x="335280" y="2186940"/>
            <a:ext cx="8515350" cy="461665"/>
          </a:xfrm>
          <a:prstGeom prst="rect">
            <a:avLst/>
          </a:prstGeom>
          <a:noFill/>
        </p:spPr>
        <p:txBody>
          <a:bodyPr wrap="square" rtlCol="0">
            <a:spAutoFit/>
          </a:bodyPr>
          <a:lstStyle/>
          <a:p>
            <a:r>
              <a:rPr kumimoji="1" lang="ja-JP" altLang="en-US" sz="2400" b="1" dirty="0"/>
              <a:t>・リモート患者おしゃべり会の立ち上げと運営の紹介</a:t>
            </a:r>
            <a:endParaRPr kumimoji="1" lang="en-US" altLang="ja-JP" sz="2400" b="1" dirty="0"/>
          </a:p>
        </p:txBody>
      </p:sp>
      <p:sp>
        <p:nvSpPr>
          <p:cNvPr id="10" name="テキスト ボックス 9">
            <a:extLst>
              <a:ext uri="{FF2B5EF4-FFF2-40B4-BE49-F238E27FC236}">
                <a16:creationId xmlns:a16="http://schemas.microsoft.com/office/drawing/2014/main" id="{2290F915-4466-44E6-9336-AE1261C81115}"/>
              </a:ext>
            </a:extLst>
          </p:cNvPr>
          <p:cNvSpPr txBox="1"/>
          <p:nvPr/>
        </p:nvSpPr>
        <p:spPr>
          <a:xfrm>
            <a:off x="339090" y="3196590"/>
            <a:ext cx="8515350" cy="461665"/>
          </a:xfrm>
          <a:prstGeom prst="rect">
            <a:avLst/>
          </a:prstGeom>
          <a:noFill/>
        </p:spPr>
        <p:txBody>
          <a:bodyPr wrap="square" rtlCol="0">
            <a:spAutoFit/>
          </a:bodyPr>
          <a:lstStyle/>
          <a:p>
            <a:r>
              <a:rPr kumimoji="1" lang="ja-JP" altLang="en-US" sz="2400" b="1" dirty="0"/>
              <a:t>・リモート患者会を持続可能な活動にするために</a:t>
            </a:r>
            <a:endParaRPr kumimoji="1" lang="en-US" altLang="ja-JP" sz="2400" b="1" dirty="0"/>
          </a:p>
        </p:txBody>
      </p:sp>
      <p:sp>
        <p:nvSpPr>
          <p:cNvPr id="4" name="四角形: 角を丸くする 3">
            <a:extLst>
              <a:ext uri="{FF2B5EF4-FFF2-40B4-BE49-F238E27FC236}">
                <a16:creationId xmlns:a16="http://schemas.microsoft.com/office/drawing/2014/main" id="{9245D72A-3CEC-425B-8F4C-E227D5D17BC7}"/>
              </a:ext>
            </a:extLst>
          </p:cNvPr>
          <p:cNvSpPr/>
          <p:nvPr/>
        </p:nvSpPr>
        <p:spPr>
          <a:xfrm>
            <a:off x="377190" y="994410"/>
            <a:ext cx="2011680" cy="84582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402230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CCEFD21-FEAC-41EF-8FC9-80217A032058}"/>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 name="テキスト ボックス 2">
            <a:extLst>
              <a:ext uri="{FF2B5EF4-FFF2-40B4-BE49-F238E27FC236}">
                <a16:creationId xmlns:a16="http://schemas.microsoft.com/office/drawing/2014/main" id="{2D7D4CC9-E370-48CC-8BC0-908CACD8921B}"/>
              </a:ext>
            </a:extLst>
          </p:cNvPr>
          <p:cNvSpPr txBox="1"/>
          <p:nvPr/>
        </p:nvSpPr>
        <p:spPr>
          <a:xfrm>
            <a:off x="184684" y="88508"/>
            <a:ext cx="2693269" cy="523220"/>
          </a:xfrm>
          <a:prstGeom prst="rect">
            <a:avLst/>
          </a:prstGeom>
          <a:noFill/>
        </p:spPr>
        <p:txBody>
          <a:bodyPr wrap="square" rtlCol="0">
            <a:spAutoFit/>
          </a:bodyPr>
          <a:lstStyle/>
          <a:p>
            <a:r>
              <a:rPr lang="ja-JP" altLang="en-US" sz="2800" b="1" dirty="0"/>
              <a:t>自己紹介</a:t>
            </a:r>
            <a:endParaRPr lang="en-US" altLang="ja-JP" sz="2800" b="1" dirty="0"/>
          </a:p>
        </p:txBody>
      </p:sp>
      <p:sp>
        <p:nvSpPr>
          <p:cNvPr id="7" name="テキスト ボックス 6">
            <a:extLst>
              <a:ext uri="{FF2B5EF4-FFF2-40B4-BE49-F238E27FC236}">
                <a16:creationId xmlns:a16="http://schemas.microsoft.com/office/drawing/2014/main" id="{B2694CD6-3F53-473F-A53A-5A852421A5C2}"/>
              </a:ext>
            </a:extLst>
          </p:cNvPr>
          <p:cNvSpPr txBox="1"/>
          <p:nvPr/>
        </p:nvSpPr>
        <p:spPr>
          <a:xfrm>
            <a:off x="251460" y="4267200"/>
            <a:ext cx="3827846" cy="523220"/>
          </a:xfrm>
          <a:prstGeom prst="rect">
            <a:avLst/>
          </a:prstGeom>
          <a:noFill/>
        </p:spPr>
        <p:txBody>
          <a:bodyPr wrap="square" rtlCol="0">
            <a:spAutoFit/>
          </a:bodyPr>
          <a:lstStyle/>
          <a:p>
            <a:r>
              <a:rPr lang="ja-JP" altLang="en-US" sz="2800" dirty="0"/>
              <a:t>〇骨髄移植</a:t>
            </a:r>
            <a:r>
              <a:rPr lang="en-US" altLang="ja-JP" sz="2800" dirty="0"/>
              <a:t>(2018</a:t>
            </a:r>
            <a:r>
              <a:rPr lang="ja-JP" altLang="en-US" sz="2800" dirty="0"/>
              <a:t>年</a:t>
            </a:r>
            <a:r>
              <a:rPr lang="en-US" altLang="ja-JP" sz="2800" dirty="0"/>
              <a:t>)</a:t>
            </a:r>
            <a:endParaRPr lang="ja-JP" altLang="en-US" sz="2800" dirty="0"/>
          </a:p>
        </p:txBody>
      </p:sp>
      <p:sp>
        <p:nvSpPr>
          <p:cNvPr id="10" name="テキスト ボックス 9">
            <a:extLst>
              <a:ext uri="{FF2B5EF4-FFF2-40B4-BE49-F238E27FC236}">
                <a16:creationId xmlns:a16="http://schemas.microsoft.com/office/drawing/2014/main" id="{3CBF28A7-4AA0-4487-A1F1-EB8AA728702D}"/>
              </a:ext>
            </a:extLst>
          </p:cNvPr>
          <p:cNvSpPr txBox="1"/>
          <p:nvPr/>
        </p:nvSpPr>
        <p:spPr>
          <a:xfrm>
            <a:off x="241832" y="1797746"/>
            <a:ext cx="8090638" cy="523220"/>
          </a:xfrm>
          <a:prstGeom prst="rect">
            <a:avLst/>
          </a:prstGeom>
          <a:noFill/>
        </p:spPr>
        <p:txBody>
          <a:bodyPr wrap="square" rtlCol="0">
            <a:spAutoFit/>
          </a:bodyPr>
          <a:lstStyle/>
          <a:p>
            <a:r>
              <a:rPr lang="ja-JP" altLang="en-US" sz="2800" dirty="0"/>
              <a:t>〇</a:t>
            </a:r>
            <a:r>
              <a:rPr lang="en-US" altLang="ja-JP" sz="2800" dirty="0"/>
              <a:t>T</a:t>
            </a:r>
            <a:r>
              <a:rPr lang="ja-JP" altLang="en-US" sz="2800" dirty="0"/>
              <a:t>細胞リンパ芽球性悪性リンパ腫に罹患</a:t>
            </a:r>
            <a:r>
              <a:rPr lang="en-US" altLang="ja-JP" sz="2800" dirty="0"/>
              <a:t>(2017</a:t>
            </a:r>
            <a:r>
              <a:rPr lang="ja-JP" altLang="en-US" sz="2800" dirty="0"/>
              <a:t>年</a:t>
            </a:r>
            <a:r>
              <a:rPr lang="en-US" altLang="ja-JP" sz="2800" dirty="0"/>
              <a:t>)</a:t>
            </a:r>
          </a:p>
        </p:txBody>
      </p:sp>
      <p:sp>
        <p:nvSpPr>
          <p:cNvPr id="14" name="フッター プレースホルダー 13">
            <a:extLst>
              <a:ext uri="{FF2B5EF4-FFF2-40B4-BE49-F238E27FC236}">
                <a16:creationId xmlns:a16="http://schemas.microsoft.com/office/drawing/2014/main" id="{7FA2DC0B-3C35-4D17-AC9F-567F4D180C42}"/>
              </a:ext>
            </a:extLst>
          </p:cNvPr>
          <p:cNvSpPr>
            <a:spLocks noGrp="1"/>
          </p:cNvSpPr>
          <p:nvPr>
            <p:ph type="ftr" sz="quarter" idx="11"/>
          </p:nvPr>
        </p:nvSpPr>
        <p:spPr/>
        <p:txBody>
          <a:bodyPr/>
          <a:lstStyle/>
          <a:p>
            <a:r>
              <a:rPr kumimoji="1" lang="en-US" altLang="ja-JP"/>
              <a:t>copyright©a.s</a:t>
            </a:r>
            <a:endParaRPr kumimoji="1" lang="ja-JP" altLang="en-US"/>
          </a:p>
        </p:txBody>
      </p:sp>
      <p:sp>
        <p:nvSpPr>
          <p:cNvPr id="15" name="スライド番号プレースホルダー 14">
            <a:extLst>
              <a:ext uri="{FF2B5EF4-FFF2-40B4-BE49-F238E27FC236}">
                <a16:creationId xmlns:a16="http://schemas.microsoft.com/office/drawing/2014/main" id="{0BF93547-3BC8-437C-85C2-CBD9166F8A86}"/>
              </a:ext>
            </a:extLst>
          </p:cNvPr>
          <p:cNvSpPr>
            <a:spLocks noGrp="1"/>
          </p:cNvSpPr>
          <p:nvPr>
            <p:ph type="sldNum" sz="quarter" idx="12"/>
          </p:nvPr>
        </p:nvSpPr>
        <p:spPr>
          <a:xfrm>
            <a:off x="6457950" y="6356351"/>
            <a:ext cx="2057400" cy="365125"/>
          </a:xfrm>
        </p:spPr>
        <p:txBody>
          <a:bodyPr/>
          <a:lstStyle/>
          <a:p>
            <a:fld id="{C84C8068-F59E-4202-ACB5-C605D725AE86}" type="slidenum">
              <a:rPr kumimoji="1" lang="ja-JP" altLang="en-US" smtClean="0"/>
              <a:t>3</a:t>
            </a:fld>
            <a:endParaRPr kumimoji="1" lang="ja-JP" altLang="en-US"/>
          </a:p>
        </p:txBody>
      </p:sp>
      <p:sp>
        <p:nvSpPr>
          <p:cNvPr id="22" name="テキスト ボックス 21">
            <a:extLst>
              <a:ext uri="{FF2B5EF4-FFF2-40B4-BE49-F238E27FC236}">
                <a16:creationId xmlns:a16="http://schemas.microsoft.com/office/drawing/2014/main" id="{3196D6FA-C3C0-4410-B198-959167F4FB53}"/>
              </a:ext>
            </a:extLst>
          </p:cNvPr>
          <p:cNvSpPr txBox="1"/>
          <p:nvPr/>
        </p:nvSpPr>
        <p:spPr>
          <a:xfrm>
            <a:off x="245642" y="2997896"/>
            <a:ext cx="6543778" cy="523220"/>
          </a:xfrm>
          <a:prstGeom prst="rect">
            <a:avLst/>
          </a:prstGeom>
          <a:noFill/>
        </p:spPr>
        <p:txBody>
          <a:bodyPr wrap="square" rtlCol="0">
            <a:spAutoFit/>
          </a:bodyPr>
          <a:lstStyle/>
          <a:p>
            <a:r>
              <a:rPr lang="ja-JP" altLang="en-US" sz="2800" dirty="0"/>
              <a:t>〇東大病院の患者会パロスに初参加</a:t>
            </a:r>
            <a:endParaRPr lang="en-US" altLang="ja-JP" sz="2800" dirty="0"/>
          </a:p>
        </p:txBody>
      </p:sp>
    </p:spTree>
    <p:extLst>
      <p:ext uri="{BB962C8B-B14F-4D97-AF65-F5344CB8AC3E}">
        <p14:creationId xmlns:p14="http://schemas.microsoft.com/office/powerpoint/2010/main" val="283537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CCEFD21-FEAC-41EF-8FC9-80217A032058}"/>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 name="テキスト ボックス 2">
            <a:extLst>
              <a:ext uri="{FF2B5EF4-FFF2-40B4-BE49-F238E27FC236}">
                <a16:creationId xmlns:a16="http://schemas.microsoft.com/office/drawing/2014/main" id="{2D7D4CC9-E370-48CC-8BC0-908CACD8921B}"/>
              </a:ext>
            </a:extLst>
          </p:cNvPr>
          <p:cNvSpPr txBox="1"/>
          <p:nvPr/>
        </p:nvSpPr>
        <p:spPr>
          <a:xfrm>
            <a:off x="184684" y="88508"/>
            <a:ext cx="2693269" cy="523220"/>
          </a:xfrm>
          <a:prstGeom prst="rect">
            <a:avLst/>
          </a:prstGeom>
          <a:noFill/>
        </p:spPr>
        <p:txBody>
          <a:bodyPr wrap="square" rtlCol="0">
            <a:spAutoFit/>
          </a:bodyPr>
          <a:lstStyle/>
          <a:p>
            <a:r>
              <a:rPr lang="ja-JP" altLang="en-US" sz="2800" b="1" dirty="0"/>
              <a:t>目次</a:t>
            </a:r>
            <a:endParaRPr lang="en-US" altLang="ja-JP" sz="2800" b="1" dirty="0"/>
          </a:p>
        </p:txBody>
      </p:sp>
      <p:sp>
        <p:nvSpPr>
          <p:cNvPr id="14" name="フッター プレースホルダー 13">
            <a:extLst>
              <a:ext uri="{FF2B5EF4-FFF2-40B4-BE49-F238E27FC236}">
                <a16:creationId xmlns:a16="http://schemas.microsoft.com/office/drawing/2014/main" id="{7FA2DC0B-3C35-4D17-AC9F-567F4D180C42}"/>
              </a:ext>
            </a:extLst>
          </p:cNvPr>
          <p:cNvSpPr>
            <a:spLocks noGrp="1"/>
          </p:cNvSpPr>
          <p:nvPr>
            <p:ph type="ftr" sz="quarter" idx="11"/>
          </p:nvPr>
        </p:nvSpPr>
        <p:spPr/>
        <p:txBody>
          <a:bodyPr/>
          <a:lstStyle/>
          <a:p>
            <a:r>
              <a:rPr kumimoji="1" lang="en-US" altLang="ja-JP"/>
              <a:t>copyright©a.s</a:t>
            </a:r>
            <a:endParaRPr kumimoji="1" lang="ja-JP" altLang="en-US"/>
          </a:p>
        </p:txBody>
      </p:sp>
      <p:sp>
        <p:nvSpPr>
          <p:cNvPr id="15" name="スライド番号プレースホルダー 14">
            <a:extLst>
              <a:ext uri="{FF2B5EF4-FFF2-40B4-BE49-F238E27FC236}">
                <a16:creationId xmlns:a16="http://schemas.microsoft.com/office/drawing/2014/main" id="{0BF93547-3BC8-437C-85C2-CBD9166F8A86}"/>
              </a:ext>
            </a:extLst>
          </p:cNvPr>
          <p:cNvSpPr>
            <a:spLocks noGrp="1"/>
          </p:cNvSpPr>
          <p:nvPr>
            <p:ph type="sldNum" sz="quarter" idx="12"/>
          </p:nvPr>
        </p:nvSpPr>
        <p:spPr>
          <a:xfrm>
            <a:off x="6457950" y="6356351"/>
            <a:ext cx="2057400" cy="365125"/>
          </a:xfrm>
        </p:spPr>
        <p:txBody>
          <a:bodyPr/>
          <a:lstStyle/>
          <a:p>
            <a:fld id="{C84C8068-F59E-4202-ACB5-C605D725AE86}" type="slidenum">
              <a:rPr kumimoji="1" lang="ja-JP" altLang="en-US" smtClean="0"/>
              <a:t>4</a:t>
            </a:fld>
            <a:endParaRPr kumimoji="1" lang="ja-JP" altLang="en-US"/>
          </a:p>
        </p:txBody>
      </p:sp>
      <p:sp>
        <p:nvSpPr>
          <p:cNvPr id="25" name="テキスト ボックス 24">
            <a:extLst>
              <a:ext uri="{FF2B5EF4-FFF2-40B4-BE49-F238E27FC236}">
                <a16:creationId xmlns:a16="http://schemas.microsoft.com/office/drawing/2014/main" id="{686D3512-9966-474A-BB3B-4DF61CB0547A}"/>
              </a:ext>
            </a:extLst>
          </p:cNvPr>
          <p:cNvSpPr txBox="1"/>
          <p:nvPr/>
        </p:nvSpPr>
        <p:spPr>
          <a:xfrm>
            <a:off x="365760" y="1188720"/>
            <a:ext cx="8515350" cy="461665"/>
          </a:xfrm>
          <a:prstGeom prst="rect">
            <a:avLst/>
          </a:prstGeom>
          <a:noFill/>
        </p:spPr>
        <p:txBody>
          <a:bodyPr wrap="square" rtlCol="0">
            <a:spAutoFit/>
          </a:bodyPr>
          <a:lstStyle/>
          <a:p>
            <a:r>
              <a:rPr kumimoji="1" lang="ja-JP" altLang="en-US" sz="2400" b="1" dirty="0"/>
              <a:t>・自己紹介</a:t>
            </a:r>
            <a:endParaRPr kumimoji="1" lang="en-US" altLang="ja-JP" sz="2400" b="1" dirty="0"/>
          </a:p>
        </p:txBody>
      </p:sp>
      <p:sp>
        <p:nvSpPr>
          <p:cNvPr id="16" name="テキスト ボックス 15">
            <a:extLst>
              <a:ext uri="{FF2B5EF4-FFF2-40B4-BE49-F238E27FC236}">
                <a16:creationId xmlns:a16="http://schemas.microsoft.com/office/drawing/2014/main" id="{672291D4-FA5A-4751-BE87-63EA9B7773F7}"/>
              </a:ext>
            </a:extLst>
          </p:cNvPr>
          <p:cNvSpPr txBox="1"/>
          <p:nvPr/>
        </p:nvSpPr>
        <p:spPr>
          <a:xfrm>
            <a:off x="2354580" y="5547360"/>
            <a:ext cx="4766310" cy="461665"/>
          </a:xfrm>
          <a:prstGeom prst="rect">
            <a:avLst/>
          </a:prstGeom>
          <a:noFill/>
        </p:spPr>
        <p:txBody>
          <a:bodyPr wrap="square" rtlCol="0">
            <a:spAutoFit/>
          </a:bodyPr>
          <a:lstStyle/>
          <a:p>
            <a:r>
              <a:rPr kumimoji="1" lang="ja-JP" altLang="en-US" sz="2400" b="1" dirty="0"/>
              <a:t>質問はいつでもご自由にどうぞ！</a:t>
            </a:r>
            <a:endParaRPr kumimoji="1" lang="en-US" altLang="ja-JP" sz="2400" b="1" dirty="0"/>
          </a:p>
        </p:txBody>
      </p:sp>
      <p:sp>
        <p:nvSpPr>
          <p:cNvPr id="9" name="テキスト ボックス 8">
            <a:extLst>
              <a:ext uri="{FF2B5EF4-FFF2-40B4-BE49-F238E27FC236}">
                <a16:creationId xmlns:a16="http://schemas.microsoft.com/office/drawing/2014/main" id="{5BC3FA31-0E21-45D9-9720-561793DB6DC7}"/>
              </a:ext>
            </a:extLst>
          </p:cNvPr>
          <p:cNvSpPr txBox="1"/>
          <p:nvPr/>
        </p:nvSpPr>
        <p:spPr>
          <a:xfrm>
            <a:off x="335280" y="2186940"/>
            <a:ext cx="8515350" cy="461665"/>
          </a:xfrm>
          <a:prstGeom prst="rect">
            <a:avLst/>
          </a:prstGeom>
          <a:noFill/>
        </p:spPr>
        <p:txBody>
          <a:bodyPr wrap="square" rtlCol="0">
            <a:spAutoFit/>
          </a:bodyPr>
          <a:lstStyle/>
          <a:p>
            <a:r>
              <a:rPr kumimoji="1" lang="ja-JP" altLang="en-US" sz="2400" b="1" dirty="0"/>
              <a:t>・リモート患者おしゃべり会の立ち上げと運営の紹介</a:t>
            </a:r>
            <a:endParaRPr kumimoji="1" lang="en-US" altLang="ja-JP" sz="2400" b="1" dirty="0"/>
          </a:p>
        </p:txBody>
      </p:sp>
      <p:sp>
        <p:nvSpPr>
          <p:cNvPr id="10" name="テキスト ボックス 9">
            <a:extLst>
              <a:ext uri="{FF2B5EF4-FFF2-40B4-BE49-F238E27FC236}">
                <a16:creationId xmlns:a16="http://schemas.microsoft.com/office/drawing/2014/main" id="{2290F915-4466-44E6-9336-AE1261C81115}"/>
              </a:ext>
            </a:extLst>
          </p:cNvPr>
          <p:cNvSpPr txBox="1"/>
          <p:nvPr/>
        </p:nvSpPr>
        <p:spPr>
          <a:xfrm>
            <a:off x="339090" y="3196590"/>
            <a:ext cx="8515350" cy="461665"/>
          </a:xfrm>
          <a:prstGeom prst="rect">
            <a:avLst/>
          </a:prstGeom>
          <a:noFill/>
        </p:spPr>
        <p:txBody>
          <a:bodyPr wrap="square" rtlCol="0">
            <a:spAutoFit/>
          </a:bodyPr>
          <a:lstStyle/>
          <a:p>
            <a:r>
              <a:rPr kumimoji="1" lang="ja-JP" altLang="en-US" sz="2400" b="1" dirty="0"/>
              <a:t>・リモート患者会を持続可能な活動にするために</a:t>
            </a:r>
            <a:endParaRPr kumimoji="1" lang="en-US" altLang="ja-JP" sz="2400" b="1" dirty="0"/>
          </a:p>
        </p:txBody>
      </p:sp>
      <p:sp>
        <p:nvSpPr>
          <p:cNvPr id="4" name="四角形: 角を丸くする 3">
            <a:extLst>
              <a:ext uri="{FF2B5EF4-FFF2-40B4-BE49-F238E27FC236}">
                <a16:creationId xmlns:a16="http://schemas.microsoft.com/office/drawing/2014/main" id="{9245D72A-3CEC-425B-8F4C-E227D5D17BC7}"/>
              </a:ext>
            </a:extLst>
          </p:cNvPr>
          <p:cNvSpPr/>
          <p:nvPr/>
        </p:nvSpPr>
        <p:spPr>
          <a:xfrm>
            <a:off x="354330" y="1988820"/>
            <a:ext cx="7555230" cy="84582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7375277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四角形: 角を丸くする 16">
            <a:extLst>
              <a:ext uri="{FF2B5EF4-FFF2-40B4-BE49-F238E27FC236}">
                <a16:creationId xmlns:a16="http://schemas.microsoft.com/office/drawing/2014/main" id="{212B8EE9-AC6E-4DC7-8F1C-469C4C5AFE84}"/>
              </a:ext>
            </a:extLst>
          </p:cNvPr>
          <p:cNvSpPr/>
          <p:nvPr/>
        </p:nvSpPr>
        <p:spPr>
          <a:xfrm>
            <a:off x="4582428" y="1107507"/>
            <a:ext cx="4485372" cy="1666173"/>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四角形: 角を丸くする 8">
            <a:extLst>
              <a:ext uri="{FF2B5EF4-FFF2-40B4-BE49-F238E27FC236}">
                <a16:creationId xmlns:a16="http://schemas.microsoft.com/office/drawing/2014/main" id="{075AD6C9-3190-4802-B21F-86D91759B476}"/>
              </a:ext>
            </a:extLst>
          </p:cNvPr>
          <p:cNvSpPr/>
          <p:nvPr/>
        </p:nvSpPr>
        <p:spPr>
          <a:xfrm>
            <a:off x="60159" y="1107507"/>
            <a:ext cx="4485372" cy="1666173"/>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a:extLst>
              <a:ext uri="{FF2B5EF4-FFF2-40B4-BE49-F238E27FC236}">
                <a16:creationId xmlns:a16="http://schemas.microsoft.com/office/drawing/2014/main" id="{3CCEFD21-FEAC-41EF-8FC9-80217A032058}"/>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 name="テキスト ボックス 2">
            <a:extLst>
              <a:ext uri="{FF2B5EF4-FFF2-40B4-BE49-F238E27FC236}">
                <a16:creationId xmlns:a16="http://schemas.microsoft.com/office/drawing/2014/main" id="{2D7D4CC9-E370-48CC-8BC0-908CACD8921B}"/>
              </a:ext>
            </a:extLst>
          </p:cNvPr>
          <p:cNvSpPr txBox="1"/>
          <p:nvPr/>
        </p:nvSpPr>
        <p:spPr>
          <a:xfrm>
            <a:off x="184685" y="134228"/>
            <a:ext cx="1221206" cy="523220"/>
          </a:xfrm>
          <a:prstGeom prst="rect">
            <a:avLst/>
          </a:prstGeom>
          <a:noFill/>
        </p:spPr>
        <p:txBody>
          <a:bodyPr wrap="square" rtlCol="0">
            <a:spAutoFit/>
          </a:bodyPr>
          <a:lstStyle/>
          <a:p>
            <a:r>
              <a:rPr lang="ja-JP" altLang="en-US" sz="2800" b="1" dirty="0"/>
              <a:t>課題</a:t>
            </a:r>
            <a:endParaRPr lang="en-US" altLang="ja-JP" sz="2800" b="1" dirty="0"/>
          </a:p>
        </p:txBody>
      </p:sp>
      <p:sp>
        <p:nvSpPr>
          <p:cNvPr id="4" name="テキスト ボックス 3">
            <a:extLst>
              <a:ext uri="{FF2B5EF4-FFF2-40B4-BE49-F238E27FC236}">
                <a16:creationId xmlns:a16="http://schemas.microsoft.com/office/drawing/2014/main" id="{514510F6-742C-4269-8692-CF653A3BC089}"/>
              </a:ext>
            </a:extLst>
          </p:cNvPr>
          <p:cNvSpPr txBox="1"/>
          <p:nvPr/>
        </p:nvSpPr>
        <p:spPr>
          <a:xfrm>
            <a:off x="533400" y="1245816"/>
            <a:ext cx="3794760" cy="461665"/>
          </a:xfrm>
          <a:prstGeom prst="rect">
            <a:avLst/>
          </a:prstGeom>
          <a:noFill/>
        </p:spPr>
        <p:txBody>
          <a:bodyPr wrap="square" rtlCol="0">
            <a:spAutoFit/>
          </a:bodyPr>
          <a:lstStyle/>
          <a:p>
            <a:r>
              <a:rPr lang="ja-JP" altLang="en-US" sz="2400" dirty="0"/>
              <a:t>長期の治療や入院の</a:t>
            </a:r>
            <a:r>
              <a:rPr lang="ja-JP" altLang="en-US" sz="2400" b="1" dirty="0"/>
              <a:t>不安</a:t>
            </a:r>
            <a:endParaRPr lang="en-US" altLang="ja-JP" sz="2400" b="1" dirty="0"/>
          </a:p>
        </p:txBody>
      </p:sp>
      <p:sp>
        <p:nvSpPr>
          <p:cNvPr id="6" name="テキスト ボックス 5">
            <a:extLst>
              <a:ext uri="{FF2B5EF4-FFF2-40B4-BE49-F238E27FC236}">
                <a16:creationId xmlns:a16="http://schemas.microsoft.com/office/drawing/2014/main" id="{DF24B69D-4188-483E-91F6-B447E987DD2D}"/>
              </a:ext>
            </a:extLst>
          </p:cNvPr>
          <p:cNvSpPr txBox="1"/>
          <p:nvPr/>
        </p:nvSpPr>
        <p:spPr>
          <a:xfrm>
            <a:off x="579522" y="2194906"/>
            <a:ext cx="3577588" cy="461665"/>
          </a:xfrm>
          <a:prstGeom prst="rect">
            <a:avLst/>
          </a:prstGeom>
          <a:noFill/>
        </p:spPr>
        <p:txBody>
          <a:bodyPr wrap="square" rtlCol="0">
            <a:spAutoFit/>
          </a:bodyPr>
          <a:lstStyle/>
          <a:p>
            <a:r>
              <a:rPr lang="ja-JP" altLang="en-US" sz="2400" dirty="0"/>
              <a:t>社会からの隔離、</a:t>
            </a:r>
            <a:r>
              <a:rPr lang="ja-JP" altLang="en-US" sz="2400" b="1" dirty="0"/>
              <a:t>疎外感</a:t>
            </a:r>
          </a:p>
        </p:txBody>
      </p:sp>
      <p:sp>
        <p:nvSpPr>
          <p:cNvPr id="7" name="テキスト ボックス 6">
            <a:extLst>
              <a:ext uri="{FF2B5EF4-FFF2-40B4-BE49-F238E27FC236}">
                <a16:creationId xmlns:a16="http://schemas.microsoft.com/office/drawing/2014/main" id="{B2694CD6-3F53-473F-A53A-5A852421A5C2}"/>
              </a:ext>
            </a:extLst>
          </p:cNvPr>
          <p:cNvSpPr txBox="1"/>
          <p:nvPr/>
        </p:nvSpPr>
        <p:spPr>
          <a:xfrm>
            <a:off x="5076123" y="1969664"/>
            <a:ext cx="3830854" cy="461665"/>
          </a:xfrm>
          <a:prstGeom prst="rect">
            <a:avLst/>
          </a:prstGeom>
          <a:noFill/>
        </p:spPr>
        <p:txBody>
          <a:bodyPr wrap="square" rtlCol="0">
            <a:spAutoFit/>
          </a:bodyPr>
          <a:lstStyle/>
          <a:p>
            <a:r>
              <a:rPr lang="ja-JP" altLang="en-US" sz="2400" dirty="0"/>
              <a:t>治療ヘのモチベーション</a:t>
            </a:r>
          </a:p>
        </p:txBody>
      </p:sp>
      <p:sp>
        <p:nvSpPr>
          <p:cNvPr id="8" name="テキスト ボックス 7">
            <a:extLst>
              <a:ext uri="{FF2B5EF4-FFF2-40B4-BE49-F238E27FC236}">
                <a16:creationId xmlns:a16="http://schemas.microsoft.com/office/drawing/2014/main" id="{536C7080-F17C-4321-86BD-AFC509F2E3A6}"/>
              </a:ext>
            </a:extLst>
          </p:cNvPr>
          <p:cNvSpPr txBox="1"/>
          <p:nvPr/>
        </p:nvSpPr>
        <p:spPr>
          <a:xfrm>
            <a:off x="5478173" y="1246724"/>
            <a:ext cx="3006092" cy="461665"/>
          </a:xfrm>
          <a:prstGeom prst="rect">
            <a:avLst/>
          </a:prstGeom>
          <a:noFill/>
        </p:spPr>
        <p:txBody>
          <a:bodyPr wrap="square" rtlCol="0">
            <a:spAutoFit/>
          </a:bodyPr>
          <a:lstStyle/>
          <a:p>
            <a:r>
              <a:rPr lang="ja-JP" altLang="en-US" sz="2400" dirty="0"/>
              <a:t>病気だから仕方ない</a:t>
            </a:r>
          </a:p>
        </p:txBody>
      </p:sp>
      <p:sp>
        <p:nvSpPr>
          <p:cNvPr id="13" name="テキスト ボックス 12">
            <a:extLst>
              <a:ext uri="{FF2B5EF4-FFF2-40B4-BE49-F238E27FC236}">
                <a16:creationId xmlns:a16="http://schemas.microsoft.com/office/drawing/2014/main" id="{175CFD79-C54E-4FAE-952D-BA567A99B1D6}"/>
              </a:ext>
            </a:extLst>
          </p:cNvPr>
          <p:cNvSpPr txBox="1"/>
          <p:nvPr/>
        </p:nvSpPr>
        <p:spPr>
          <a:xfrm>
            <a:off x="629051" y="1758598"/>
            <a:ext cx="3560745" cy="461665"/>
          </a:xfrm>
          <a:prstGeom prst="rect">
            <a:avLst/>
          </a:prstGeom>
          <a:noFill/>
        </p:spPr>
        <p:txBody>
          <a:bodyPr wrap="square" rtlCol="0">
            <a:spAutoFit/>
          </a:bodyPr>
          <a:lstStyle/>
          <a:p>
            <a:r>
              <a:rPr lang="ja-JP" altLang="en-US" sz="2400" dirty="0"/>
              <a:t>仕事や学校はどうなる？</a:t>
            </a:r>
          </a:p>
        </p:txBody>
      </p:sp>
      <p:sp>
        <p:nvSpPr>
          <p:cNvPr id="18" name="四角形: 角を丸くする 17">
            <a:extLst>
              <a:ext uri="{FF2B5EF4-FFF2-40B4-BE49-F238E27FC236}">
                <a16:creationId xmlns:a16="http://schemas.microsoft.com/office/drawing/2014/main" id="{FEF44168-1A2D-4FF2-88DE-F35F4CF003FD}"/>
              </a:ext>
            </a:extLst>
          </p:cNvPr>
          <p:cNvSpPr/>
          <p:nvPr/>
        </p:nvSpPr>
        <p:spPr>
          <a:xfrm>
            <a:off x="990600" y="4011128"/>
            <a:ext cx="7391400" cy="1048552"/>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6657A669-7B34-47CD-8AF8-59A4EB74F61F}"/>
              </a:ext>
            </a:extLst>
          </p:cNvPr>
          <p:cNvSpPr txBox="1"/>
          <p:nvPr/>
        </p:nvSpPr>
        <p:spPr>
          <a:xfrm>
            <a:off x="2529840" y="4129133"/>
            <a:ext cx="4175760" cy="461665"/>
          </a:xfrm>
          <a:prstGeom prst="rect">
            <a:avLst/>
          </a:prstGeom>
          <a:noFill/>
        </p:spPr>
        <p:txBody>
          <a:bodyPr wrap="square" rtlCol="0">
            <a:spAutoFit/>
          </a:bodyPr>
          <a:lstStyle/>
          <a:p>
            <a:r>
              <a:rPr lang="ja-JP" altLang="en-US" sz="2400" b="1" dirty="0"/>
              <a:t>同世代の友人</a:t>
            </a:r>
            <a:r>
              <a:rPr lang="ja-JP" altLang="en-US" sz="2400" dirty="0"/>
              <a:t>や</a:t>
            </a:r>
            <a:r>
              <a:rPr lang="ja-JP" altLang="en-US" sz="2400" b="1" dirty="0"/>
              <a:t>患者会</a:t>
            </a:r>
            <a:r>
              <a:rPr lang="ja-JP" altLang="en-US" sz="2400" dirty="0"/>
              <a:t>の存在</a:t>
            </a:r>
          </a:p>
        </p:txBody>
      </p:sp>
      <p:sp>
        <p:nvSpPr>
          <p:cNvPr id="20" name="テキスト ボックス 19">
            <a:extLst>
              <a:ext uri="{FF2B5EF4-FFF2-40B4-BE49-F238E27FC236}">
                <a16:creationId xmlns:a16="http://schemas.microsoft.com/office/drawing/2014/main" id="{05D2039A-30E9-4FFC-A8E9-4AE16FE169EE}"/>
              </a:ext>
            </a:extLst>
          </p:cNvPr>
          <p:cNvSpPr txBox="1"/>
          <p:nvPr/>
        </p:nvSpPr>
        <p:spPr>
          <a:xfrm>
            <a:off x="1143000" y="4558860"/>
            <a:ext cx="7277101" cy="461665"/>
          </a:xfrm>
          <a:prstGeom prst="rect">
            <a:avLst/>
          </a:prstGeom>
          <a:noFill/>
        </p:spPr>
        <p:txBody>
          <a:bodyPr wrap="square" rtlCol="0">
            <a:spAutoFit/>
          </a:bodyPr>
          <a:lstStyle/>
          <a:p>
            <a:r>
              <a:rPr lang="ja-JP" altLang="en-US" sz="2400" dirty="0"/>
              <a:t>既に治療を経験した人との</a:t>
            </a:r>
            <a:r>
              <a:rPr lang="ja-JP" altLang="en-US" sz="2400" b="1" dirty="0"/>
              <a:t>会話で少し不安が和らぐ</a:t>
            </a:r>
          </a:p>
        </p:txBody>
      </p:sp>
      <p:sp>
        <p:nvSpPr>
          <p:cNvPr id="14" name="フッター プレースホルダー 13">
            <a:extLst>
              <a:ext uri="{FF2B5EF4-FFF2-40B4-BE49-F238E27FC236}">
                <a16:creationId xmlns:a16="http://schemas.microsoft.com/office/drawing/2014/main" id="{7FA2DC0B-3C35-4D17-AC9F-567F4D180C42}"/>
              </a:ext>
            </a:extLst>
          </p:cNvPr>
          <p:cNvSpPr>
            <a:spLocks noGrp="1"/>
          </p:cNvSpPr>
          <p:nvPr>
            <p:ph type="ftr" sz="quarter" idx="11"/>
          </p:nvPr>
        </p:nvSpPr>
        <p:spPr/>
        <p:txBody>
          <a:bodyPr/>
          <a:lstStyle/>
          <a:p>
            <a:r>
              <a:rPr kumimoji="1" lang="en-US" altLang="ja-JP"/>
              <a:t>copyright©a.s</a:t>
            </a:r>
            <a:endParaRPr kumimoji="1" lang="ja-JP" altLang="en-US"/>
          </a:p>
        </p:txBody>
      </p:sp>
      <p:sp>
        <p:nvSpPr>
          <p:cNvPr id="15" name="スライド番号プレースホルダー 14">
            <a:extLst>
              <a:ext uri="{FF2B5EF4-FFF2-40B4-BE49-F238E27FC236}">
                <a16:creationId xmlns:a16="http://schemas.microsoft.com/office/drawing/2014/main" id="{0BF93547-3BC8-437C-85C2-CBD9166F8A86}"/>
              </a:ext>
            </a:extLst>
          </p:cNvPr>
          <p:cNvSpPr>
            <a:spLocks noGrp="1"/>
          </p:cNvSpPr>
          <p:nvPr>
            <p:ph type="sldNum" sz="quarter" idx="12"/>
          </p:nvPr>
        </p:nvSpPr>
        <p:spPr>
          <a:xfrm>
            <a:off x="6457950" y="6356351"/>
            <a:ext cx="2057400" cy="365125"/>
          </a:xfrm>
        </p:spPr>
        <p:txBody>
          <a:bodyPr/>
          <a:lstStyle/>
          <a:p>
            <a:fld id="{C84C8068-F59E-4202-ACB5-C605D725AE86}" type="slidenum">
              <a:rPr kumimoji="1" lang="ja-JP" altLang="en-US" smtClean="0"/>
              <a:t>5</a:t>
            </a:fld>
            <a:endParaRPr kumimoji="1" lang="ja-JP" altLang="en-US"/>
          </a:p>
        </p:txBody>
      </p:sp>
      <p:sp>
        <p:nvSpPr>
          <p:cNvPr id="21" name="テキスト ボックス 20">
            <a:extLst>
              <a:ext uri="{FF2B5EF4-FFF2-40B4-BE49-F238E27FC236}">
                <a16:creationId xmlns:a16="http://schemas.microsoft.com/office/drawing/2014/main" id="{3A36FBDA-A723-46DA-ACD9-60EB5EDA18DF}"/>
              </a:ext>
            </a:extLst>
          </p:cNvPr>
          <p:cNvSpPr txBox="1"/>
          <p:nvPr/>
        </p:nvSpPr>
        <p:spPr>
          <a:xfrm>
            <a:off x="563881" y="2930776"/>
            <a:ext cx="8580119" cy="830997"/>
          </a:xfrm>
          <a:prstGeom prst="rect">
            <a:avLst/>
          </a:prstGeom>
          <a:noFill/>
        </p:spPr>
        <p:txBody>
          <a:bodyPr wrap="square" rtlCol="0">
            <a:spAutoFit/>
          </a:bodyPr>
          <a:lstStyle/>
          <a:p>
            <a:r>
              <a:rPr lang="ja-JP" altLang="en-US" sz="2400" dirty="0"/>
              <a:t>マイノリティである</a:t>
            </a:r>
            <a:r>
              <a:rPr lang="en-US" altLang="ja-JP" sz="2400" dirty="0"/>
              <a:t>(</a:t>
            </a:r>
            <a:r>
              <a:rPr lang="ja-JP" altLang="en-US" sz="2400" dirty="0"/>
              <a:t>主観でも</a:t>
            </a:r>
            <a:r>
              <a:rPr lang="en-US" altLang="ja-JP" sz="2400" dirty="0"/>
              <a:t>)</a:t>
            </a:r>
            <a:r>
              <a:rPr lang="ja-JP" altLang="en-US" sz="2400" dirty="0"/>
              <a:t>と感じると、</a:t>
            </a:r>
            <a:endParaRPr lang="en-US" altLang="ja-JP" sz="2400" dirty="0"/>
          </a:p>
          <a:p>
            <a:r>
              <a:rPr lang="ja-JP" altLang="en-US" sz="2400" dirty="0"/>
              <a:t>社会的サービスや制度がないことを</a:t>
            </a:r>
            <a:r>
              <a:rPr lang="ja-JP" altLang="en-US" sz="2400" b="1" u="sng" dirty="0"/>
              <a:t>仕方ないと諦めてしまう</a:t>
            </a:r>
            <a:endParaRPr lang="en-US" altLang="ja-JP" sz="2400" b="1" u="sng" dirty="0"/>
          </a:p>
        </p:txBody>
      </p:sp>
      <p:sp>
        <p:nvSpPr>
          <p:cNvPr id="22" name="四角形: 角を丸くする 21">
            <a:extLst>
              <a:ext uri="{FF2B5EF4-FFF2-40B4-BE49-F238E27FC236}">
                <a16:creationId xmlns:a16="http://schemas.microsoft.com/office/drawing/2014/main" id="{1DE27D91-BE09-478D-90DE-0C88F9D0DD1D}"/>
              </a:ext>
            </a:extLst>
          </p:cNvPr>
          <p:cNvSpPr/>
          <p:nvPr/>
        </p:nvSpPr>
        <p:spPr>
          <a:xfrm>
            <a:off x="617220" y="5326380"/>
            <a:ext cx="7955280" cy="800100"/>
          </a:xfrm>
          <a:prstGeom prst="roundRect">
            <a:avLst/>
          </a:prstGeom>
          <a:solidFill>
            <a:srgbClr val="AFD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F2F01F28-2090-433F-927E-BC1A3E6171B1}"/>
              </a:ext>
            </a:extLst>
          </p:cNvPr>
          <p:cNvSpPr txBox="1"/>
          <p:nvPr/>
        </p:nvSpPr>
        <p:spPr>
          <a:xfrm>
            <a:off x="594360" y="5470816"/>
            <a:ext cx="8022538" cy="523220"/>
          </a:xfrm>
          <a:prstGeom prst="rect">
            <a:avLst/>
          </a:prstGeom>
          <a:noFill/>
        </p:spPr>
        <p:txBody>
          <a:bodyPr wrap="square" rtlCol="0">
            <a:spAutoFit/>
          </a:bodyPr>
          <a:lstStyle/>
          <a:p>
            <a:r>
              <a:rPr lang="ja-JP" altLang="en-US" sz="2800" b="1" dirty="0"/>
              <a:t>病気だから入院中だから仕方ない、をなくしたい</a:t>
            </a:r>
          </a:p>
        </p:txBody>
      </p:sp>
    </p:spTree>
    <p:extLst>
      <p:ext uri="{BB962C8B-B14F-4D97-AF65-F5344CB8AC3E}">
        <p14:creationId xmlns:p14="http://schemas.microsoft.com/office/powerpoint/2010/main" val="1655077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610B5266-EE83-41F1-9DCE-91C1F762CDAF}"/>
              </a:ext>
            </a:extLst>
          </p:cNvPr>
          <p:cNvSpPr/>
          <p:nvPr/>
        </p:nvSpPr>
        <p:spPr>
          <a:xfrm>
            <a:off x="0" y="4396740"/>
            <a:ext cx="9144000" cy="800100"/>
          </a:xfrm>
          <a:prstGeom prst="roundRect">
            <a:avLst/>
          </a:prstGeom>
          <a:solidFill>
            <a:srgbClr val="AFD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40A253CD-46C7-4D8F-99D2-DCE03660BA2D}"/>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 name="テキスト ボックス 1">
            <a:extLst>
              <a:ext uri="{FF2B5EF4-FFF2-40B4-BE49-F238E27FC236}">
                <a16:creationId xmlns:a16="http://schemas.microsoft.com/office/drawing/2014/main" id="{3B26557A-BD48-494E-84EC-689B8E422925}"/>
              </a:ext>
            </a:extLst>
          </p:cNvPr>
          <p:cNvSpPr txBox="1"/>
          <p:nvPr/>
        </p:nvSpPr>
        <p:spPr>
          <a:xfrm>
            <a:off x="441960" y="1250566"/>
            <a:ext cx="3794760" cy="523220"/>
          </a:xfrm>
          <a:prstGeom prst="rect">
            <a:avLst/>
          </a:prstGeom>
          <a:noFill/>
        </p:spPr>
        <p:txBody>
          <a:bodyPr wrap="square" rtlCol="0">
            <a:spAutoFit/>
          </a:bodyPr>
          <a:lstStyle/>
          <a:p>
            <a:r>
              <a:rPr lang="ja-JP" altLang="en-US" sz="2800" b="1" dirty="0"/>
              <a:t>〇経験者からの情報</a:t>
            </a:r>
            <a:endParaRPr lang="en-US" altLang="ja-JP" sz="2800" b="1" dirty="0"/>
          </a:p>
        </p:txBody>
      </p:sp>
      <p:sp>
        <p:nvSpPr>
          <p:cNvPr id="6" name="テキスト ボックス 5">
            <a:extLst>
              <a:ext uri="{FF2B5EF4-FFF2-40B4-BE49-F238E27FC236}">
                <a16:creationId xmlns:a16="http://schemas.microsoft.com/office/drawing/2014/main" id="{F7DE0A52-BE6B-40AF-8235-DDFC190AF6DB}"/>
              </a:ext>
            </a:extLst>
          </p:cNvPr>
          <p:cNvSpPr txBox="1"/>
          <p:nvPr/>
        </p:nvSpPr>
        <p:spPr>
          <a:xfrm>
            <a:off x="441960" y="2762760"/>
            <a:ext cx="5135880" cy="523220"/>
          </a:xfrm>
          <a:prstGeom prst="rect">
            <a:avLst/>
          </a:prstGeom>
          <a:noFill/>
        </p:spPr>
        <p:txBody>
          <a:bodyPr wrap="square" rtlCol="0">
            <a:spAutoFit/>
          </a:bodyPr>
          <a:lstStyle/>
          <a:p>
            <a:r>
              <a:rPr lang="ja-JP" altLang="en-US" sz="2800" b="1" dirty="0"/>
              <a:t>〇コミュニティへの所属意識</a:t>
            </a:r>
          </a:p>
        </p:txBody>
      </p:sp>
      <p:sp>
        <p:nvSpPr>
          <p:cNvPr id="8" name="テキスト ボックス 7">
            <a:extLst>
              <a:ext uri="{FF2B5EF4-FFF2-40B4-BE49-F238E27FC236}">
                <a16:creationId xmlns:a16="http://schemas.microsoft.com/office/drawing/2014/main" id="{0C2F6DE3-679C-44E4-94C3-AFEDE076581F}"/>
              </a:ext>
            </a:extLst>
          </p:cNvPr>
          <p:cNvSpPr txBox="1"/>
          <p:nvPr/>
        </p:nvSpPr>
        <p:spPr>
          <a:xfrm>
            <a:off x="135351" y="124973"/>
            <a:ext cx="4425219" cy="523220"/>
          </a:xfrm>
          <a:prstGeom prst="rect">
            <a:avLst/>
          </a:prstGeom>
          <a:noFill/>
        </p:spPr>
        <p:txBody>
          <a:bodyPr wrap="square" rtlCol="0">
            <a:spAutoFit/>
          </a:bodyPr>
          <a:lstStyle/>
          <a:p>
            <a:r>
              <a:rPr lang="ja-JP" altLang="en-US" sz="2800" b="1" dirty="0"/>
              <a:t>患者コミュニティの役割</a:t>
            </a:r>
          </a:p>
        </p:txBody>
      </p:sp>
      <p:sp>
        <p:nvSpPr>
          <p:cNvPr id="10" name="テキスト ボックス 9">
            <a:extLst>
              <a:ext uri="{FF2B5EF4-FFF2-40B4-BE49-F238E27FC236}">
                <a16:creationId xmlns:a16="http://schemas.microsoft.com/office/drawing/2014/main" id="{19E9CBC5-55D2-4C44-B74C-B1B73A74F41A}"/>
              </a:ext>
            </a:extLst>
          </p:cNvPr>
          <p:cNvSpPr txBox="1"/>
          <p:nvPr/>
        </p:nvSpPr>
        <p:spPr>
          <a:xfrm>
            <a:off x="0" y="4533556"/>
            <a:ext cx="9144000" cy="523220"/>
          </a:xfrm>
          <a:prstGeom prst="rect">
            <a:avLst/>
          </a:prstGeom>
          <a:noFill/>
        </p:spPr>
        <p:txBody>
          <a:bodyPr wrap="square" rtlCol="0">
            <a:spAutoFit/>
          </a:bodyPr>
          <a:lstStyle/>
          <a:p>
            <a:r>
              <a:rPr lang="ja-JP" altLang="en-US" sz="2800" b="1" dirty="0"/>
              <a:t>参加したいときに誰にでも開かれた場があることが大切</a:t>
            </a:r>
          </a:p>
        </p:txBody>
      </p:sp>
      <p:sp>
        <p:nvSpPr>
          <p:cNvPr id="5" name="フッター プレースホルダー 4">
            <a:extLst>
              <a:ext uri="{FF2B5EF4-FFF2-40B4-BE49-F238E27FC236}">
                <a16:creationId xmlns:a16="http://schemas.microsoft.com/office/drawing/2014/main" id="{619143A7-36F7-433B-9AAB-4840CD7B5553}"/>
              </a:ext>
            </a:extLst>
          </p:cNvPr>
          <p:cNvSpPr>
            <a:spLocks noGrp="1"/>
          </p:cNvSpPr>
          <p:nvPr>
            <p:ph type="ftr" sz="quarter" idx="11"/>
          </p:nvPr>
        </p:nvSpPr>
        <p:spPr/>
        <p:txBody>
          <a:bodyPr/>
          <a:lstStyle/>
          <a:p>
            <a:r>
              <a:rPr kumimoji="1" lang="en-US" altLang="ja-JP"/>
              <a:t>copyright©a.s</a:t>
            </a:r>
            <a:endParaRPr kumimoji="1" lang="ja-JP" altLang="en-US"/>
          </a:p>
        </p:txBody>
      </p:sp>
      <p:sp>
        <p:nvSpPr>
          <p:cNvPr id="7" name="スライド番号プレースホルダー 6">
            <a:extLst>
              <a:ext uri="{FF2B5EF4-FFF2-40B4-BE49-F238E27FC236}">
                <a16:creationId xmlns:a16="http://schemas.microsoft.com/office/drawing/2014/main" id="{E67FCECB-E8AF-4715-9181-08674938A3C9}"/>
              </a:ext>
            </a:extLst>
          </p:cNvPr>
          <p:cNvSpPr>
            <a:spLocks noGrp="1"/>
          </p:cNvSpPr>
          <p:nvPr>
            <p:ph type="sldNum" sz="quarter" idx="12"/>
          </p:nvPr>
        </p:nvSpPr>
        <p:spPr/>
        <p:txBody>
          <a:bodyPr/>
          <a:lstStyle/>
          <a:p>
            <a:fld id="{C84C8068-F59E-4202-ACB5-C605D725AE86}" type="slidenum">
              <a:rPr kumimoji="1" lang="ja-JP" altLang="en-US" smtClean="0"/>
              <a:t>6</a:t>
            </a:fld>
            <a:endParaRPr kumimoji="1" lang="ja-JP" altLang="en-US"/>
          </a:p>
        </p:txBody>
      </p:sp>
      <p:sp>
        <p:nvSpPr>
          <p:cNvPr id="13" name="テキスト ボックス 12">
            <a:extLst>
              <a:ext uri="{FF2B5EF4-FFF2-40B4-BE49-F238E27FC236}">
                <a16:creationId xmlns:a16="http://schemas.microsoft.com/office/drawing/2014/main" id="{F17E0D67-636C-4BEB-86CF-1DC0BDFE414A}"/>
              </a:ext>
            </a:extLst>
          </p:cNvPr>
          <p:cNvSpPr txBox="1"/>
          <p:nvPr/>
        </p:nvSpPr>
        <p:spPr>
          <a:xfrm>
            <a:off x="807720" y="1834311"/>
            <a:ext cx="5417819" cy="461665"/>
          </a:xfrm>
          <a:prstGeom prst="rect">
            <a:avLst/>
          </a:prstGeom>
          <a:noFill/>
        </p:spPr>
        <p:txBody>
          <a:bodyPr wrap="square" rtlCol="0">
            <a:spAutoFit/>
          </a:bodyPr>
          <a:lstStyle/>
          <a:p>
            <a:r>
              <a:rPr lang="ja-JP" altLang="en-US" sz="2400" dirty="0"/>
              <a:t>誰でも知らないことは怖い</a:t>
            </a:r>
          </a:p>
        </p:txBody>
      </p:sp>
      <p:sp>
        <p:nvSpPr>
          <p:cNvPr id="14" name="テキスト ボックス 13">
            <a:extLst>
              <a:ext uri="{FF2B5EF4-FFF2-40B4-BE49-F238E27FC236}">
                <a16:creationId xmlns:a16="http://schemas.microsoft.com/office/drawing/2014/main" id="{65619480-EF57-486D-850D-CEBF152ACF00}"/>
              </a:ext>
            </a:extLst>
          </p:cNvPr>
          <p:cNvSpPr txBox="1"/>
          <p:nvPr/>
        </p:nvSpPr>
        <p:spPr>
          <a:xfrm>
            <a:off x="708660" y="3301161"/>
            <a:ext cx="5585460" cy="461665"/>
          </a:xfrm>
          <a:prstGeom prst="rect">
            <a:avLst/>
          </a:prstGeom>
          <a:noFill/>
        </p:spPr>
        <p:txBody>
          <a:bodyPr wrap="square" rtlCol="0">
            <a:spAutoFit/>
          </a:bodyPr>
          <a:lstStyle/>
          <a:p>
            <a:r>
              <a:rPr lang="ja-JP" altLang="en-US" sz="2400" dirty="0"/>
              <a:t>自分一人じゃないと思える場の必要性</a:t>
            </a:r>
            <a:endParaRPr lang="en-US" altLang="ja-JP" sz="2400" dirty="0"/>
          </a:p>
        </p:txBody>
      </p:sp>
      <p:sp>
        <p:nvSpPr>
          <p:cNvPr id="12" name="テキスト ボックス 11">
            <a:extLst>
              <a:ext uri="{FF2B5EF4-FFF2-40B4-BE49-F238E27FC236}">
                <a16:creationId xmlns:a16="http://schemas.microsoft.com/office/drawing/2014/main" id="{2886E00E-BA32-43CF-B0A1-A3F39CE16E72}"/>
              </a:ext>
            </a:extLst>
          </p:cNvPr>
          <p:cNvSpPr txBox="1"/>
          <p:nvPr/>
        </p:nvSpPr>
        <p:spPr>
          <a:xfrm>
            <a:off x="355331" y="5722823"/>
            <a:ext cx="5710189" cy="461665"/>
          </a:xfrm>
          <a:prstGeom prst="rect">
            <a:avLst/>
          </a:prstGeom>
          <a:noFill/>
        </p:spPr>
        <p:txBody>
          <a:bodyPr wrap="square" rtlCol="0">
            <a:spAutoFit/>
          </a:bodyPr>
          <a:lstStyle/>
          <a:p>
            <a:r>
              <a:rPr lang="ja-JP" altLang="en-US" sz="2400" dirty="0"/>
              <a:t>抗がん剤の副作用による免疫機能の低下</a:t>
            </a:r>
          </a:p>
        </p:txBody>
      </p:sp>
      <p:sp>
        <p:nvSpPr>
          <p:cNvPr id="15" name="テキスト ボックス 14">
            <a:extLst>
              <a:ext uri="{FF2B5EF4-FFF2-40B4-BE49-F238E27FC236}">
                <a16:creationId xmlns:a16="http://schemas.microsoft.com/office/drawing/2014/main" id="{0267CBAB-AB1C-48AC-84C6-79EBFC394448}"/>
              </a:ext>
            </a:extLst>
          </p:cNvPr>
          <p:cNvSpPr txBox="1"/>
          <p:nvPr/>
        </p:nvSpPr>
        <p:spPr>
          <a:xfrm>
            <a:off x="6599722" y="5716143"/>
            <a:ext cx="1888958" cy="461665"/>
          </a:xfrm>
          <a:prstGeom prst="rect">
            <a:avLst/>
          </a:prstGeom>
          <a:noFill/>
        </p:spPr>
        <p:txBody>
          <a:bodyPr wrap="square" rtlCol="0">
            <a:spAutoFit/>
          </a:bodyPr>
          <a:lstStyle/>
          <a:p>
            <a:r>
              <a:rPr lang="ja-JP" altLang="en-US" sz="2400" dirty="0"/>
              <a:t>体力の低下</a:t>
            </a:r>
          </a:p>
        </p:txBody>
      </p:sp>
    </p:spTree>
    <p:extLst>
      <p:ext uri="{BB962C8B-B14F-4D97-AF65-F5344CB8AC3E}">
        <p14:creationId xmlns:p14="http://schemas.microsoft.com/office/powerpoint/2010/main" val="709730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四角形: 角を丸くする 26">
            <a:extLst>
              <a:ext uri="{FF2B5EF4-FFF2-40B4-BE49-F238E27FC236}">
                <a16:creationId xmlns:a16="http://schemas.microsoft.com/office/drawing/2014/main" id="{EEB17B84-3098-4716-A1E3-D152FEA8FDF8}"/>
              </a:ext>
            </a:extLst>
          </p:cNvPr>
          <p:cNvSpPr/>
          <p:nvPr/>
        </p:nvSpPr>
        <p:spPr>
          <a:xfrm>
            <a:off x="662940" y="5006340"/>
            <a:ext cx="7955280" cy="122301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右 15">
            <a:extLst>
              <a:ext uri="{FF2B5EF4-FFF2-40B4-BE49-F238E27FC236}">
                <a16:creationId xmlns:a16="http://schemas.microsoft.com/office/drawing/2014/main" id="{55044B97-AE2F-437C-9333-BB8ABF0236CE}"/>
              </a:ext>
            </a:extLst>
          </p:cNvPr>
          <p:cNvSpPr/>
          <p:nvPr/>
        </p:nvSpPr>
        <p:spPr>
          <a:xfrm>
            <a:off x="4263390" y="2228850"/>
            <a:ext cx="4880610" cy="1097280"/>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40A253CD-46C7-4D8F-99D2-DCE03660BA2D}"/>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 name="テキスト ボックス 1">
            <a:extLst>
              <a:ext uri="{FF2B5EF4-FFF2-40B4-BE49-F238E27FC236}">
                <a16:creationId xmlns:a16="http://schemas.microsoft.com/office/drawing/2014/main" id="{3B26557A-BD48-494E-84EC-689B8E422925}"/>
              </a:ext>
            </a:extLst>
          </p:cNvPr>
          <p:cNvSpPr txBox="1"/>
          <p:nvPr/>
        </p:nvSpPr>
        <p:spPr>
          <a:xfrm>
            <a:off x="205741" y="1467736"/>
            <a:ext cx="1234439" cy="523220"/>
          </a:xfrm>
          <a:prstGeom prst="rect">
            <a:avLst/>
          </a:prstGeom>
          <a:noFill/>
        </p:spPr>
        <p:txBody>
          <a:bodyPr wrap="square" rtlCol="0">
            <a:spAutoFit/>
          </a:bodyPr>
          <a:lstStyle/>
          <a:p>
            <a:r>
              <a:rPr lang="ja-JP" altLang="en-US" sz="2800" b="1" dirty="0"/>
              <a:t>診断</a:t>
            </a:r>
            <a:endParaRPr lang="en-US" altLang="ja-JP" sz="2800" b="1" dirty="0"/>
          </a:p>
        </p:txBody>
      </p:sp>
      <p:sp>
        <p:nvSpPr>
          <p:cNvPr id="4" name="テキスト ボックス 3">
            <a:extLst>
              <a:ext uri="{FF2B5EF4-FFF2-40B4-BE49-F238E27FC236}">
                <a16:creationId xmlns:a16="http://schemas.microsoft.com/office/drawing/2014/main" id="{ADB79F29-8903-4220-89AC-2A60CCA8BE17}"/>
              </a:ext>
            </a:extLst>
          </p:cNvPr>
          <p:cNvSpPr txBox="1"/>
          <p:nvPr/>
        </p:nvSpPr>
        <p:spPr>
          <a:xfrm>
            <a:off x="150394" y="118221"/>
            <a:ext cx="1175486" cy="523220"/>
          </a:xfrm>
          <a:prstGeom prst="rect">
            <a:avLst/>
          </a:prstGeom>
          <a:noFill/>
        </p:spPr>
        <p:txBody>
          <a:bodyPr wrap="square" rtlCol="0">
            <a:spAutoFit/>
          </a:bodyPr>
          <a:lstStyle/>
          <a:p>
            <a:r>
              <a:rPr lang="ja-JP" altLang="en-US" sz="2800" b="1" dirty="0"/>
              <a:t>課題</a:t>
            </a:r>
            <a:r>
              <a:rPr lang="en-US" altLang="ja-JP" sz="2800" b="1" dirty="0"/>
              <a:t>2</a:t>
            </a:r>
          </a:p>
        </p:txBody>
      </p:sp>
      <p:sp>
        <p:nvSpPr>
          <p:cNvPr id="8" name="テキスト ボックス 7">
            <a:extLst>
              <a:ext uri="{FF2B5EF4-FFF2-40B4-BE49-F238E27FC236}">
                <a16:creationId xmlns:a16="http://schemas.microsoft.com/office/drawing/2014/main" id="{0C2F6DE3-679C-44E4-94C3-AFEDE076581F}"/>
              </a:ext>
            </a:extLst>
          </p:cNvPr>
          <p:cNvSpPr txBox="1"/>
          <p:nvPr/>
        </p:nvSpPr>
        <p:spPr>
          <a:xfrm>
            <a:off x="1621251" y="151643"/>
            <a:ext cx="6081366" cy="523220"/>
          </a:xfrm>
          <a:prstGeom prst="rect">
            <a:avLst/>
          </a:prstGeom>
          <a:noFill/>
        </p:spPr>
        <p:txBody>
          <a:bodyPr wrap="square" rtlCol="0">
            <a:spAutoFit/>
          </a:bodyPr>
          <a:lstStyle/>
          <a:p>
            <a:r>
              <a:rPr lang="ja-JP" altLang="en-US" sz="2800" b="1" dirty="0"/>
              <a:t>治療過程ごとの心のサポート体制</a:t>
            </a:r>
          </a:p>
        </p:txBody>
      </p:sp>
      <p:sp>
        <p:nvSpPr>
          <p:cNvPr id="5" name="フッター プレースホルダー 4">
            <a:extLst>
              <a:ext uri="{FF2B5EF4-FFF2-40B4-BE49-F238E27FC236}">
                <a16:creationId xmlns:a16="http://schemas.microsoft.com/office/drawing/2014/main" id="{619143A7-36F7-433B-9AAB-4840CD7B5553}"/>
              </a:ext>
            </a:extLst>
          </p:cNvPr>
          <p:cNvSpPr>
            <a:spLocks noGrp="1"/>
          </p:cNvSpPr>
          <p:nvPr>
            <p:ph type="ftr" sz="quarter" idx="11"/>
          </p:nvPr>
        </p:nvSpPr>
        <p:spPr/>
        <p:txBody>
          <a:bodyPr/>
          <a:lstStyle/>
          <a:p>
            <a:r>
              <a:rPr kumimoji="1" lang="en-US" altLang="ja-JP"/>
              <a:t>copyright©a.s</a:t>
            </a:r>
            <a:endParaRPr kumimoji="1" lang="ja-JP" altLang="en-US"/>
          </a:p>
        </p:txBody>
      </p:sp>
      <p:sp>
        <p:nvSpPr>
          <p:cNvPr id="7" name="スライド番号プレースホルダー 6">
            <a:extLst>
              <a:ext uri="{FF2B5EF4-FFF2-40B4-BE49-F238E27FC236}">
                <a16:creationId xmlns:a16="http://schemas.microsoft.com/office/drawing/2014/main" id="{E67FCECB-E8AF-4715-9181-08674938A3C9}"/>
              </a:ext>
            </a:extLst>
          </p:cNvPr>
          <p:cNvSpPr>
            <a:spLocks noGrp="1"/>
          </p:cNvSpPr>
          <p:nvPr>
            <p:ph type="sldNum" sz="quarter" idx="12"/>
          </p:nvPr>
        </p:nvSpPr>
        <p:spPr/>
        <p:txBody>
          <a:bodyPr/>
          <a:lstStyle/>
          <a:p>
            <a:fld id="{C84C8068-F59E-4202-ACB5-C605D725AE86}" type="slidenum">
              <a:rPr kumimoji="1" lang="ja-JP" altLang="en-US" smtClean="0"/>
              <a:t>7</a:t>
            </a:fld>
            <a:endParaRPr kumimoji="1" lang="ja-JP" altLang="en-US"/>
          </a:p>
        </p:txBody>
      </p:sp>
      <p:sp>
        <p:nvSpPr>
          <p:cNvPr id="11" name="テキスト ボックス 10">
            <a:extLst>
              <a:ext uri="{FF2B5EF4-FFF2-40B4-BE49-F238E27FC236}">
                <a16:creationId xmlns:a16="http://schemas.microsoft.com/office/drawing/2014/main" id="{79758DF0-12A5-42FE-BB18-F5B4662D3A34}"/>
              </a:ext>
            </a:extLst>
          </p:cNvPr>
          <p:cNvSpPr txBox="1"/>
          <p:nvPr/>
        </p:nvSpPr>
        <p:spPr>
          <a:xfrm>
            <a:off x="1912621" y="1471546"/>
            <a:ext cx="1882139" cy="523220"/>
          </a:xfrm>
          <a:prstGeom prst="rect">
            <a:avLst/>
          </a:prstGeom>
          <a:noFill/>
        </p:spPr>
        <p:txBody>
          <a:bodyPr wrap="square" rtlCol="0">
            <a:spAutoFit/>
          </a:bodyPr>
          <a:lstStyle/>
          <a:p>
            <a:r>
              <a:rPr lang="ja-JP" altLang="en-US" sz="2800" b="1" dirty="0"/>
              <a:t>治療開始</a:t>
            </a:r>
            <a:endParaRPr lang="en-US" altLang="ja-JP" sz="2800" b="1" dirty="0"/>
          </a:p>
        </p:txBody>
      </p:sp>
      <p:sp>
        <p:nvSpPr>
          <p:cNvPr id="12" name="テキスト ボックス 11">
            <a:extLst>
              <a:ext uri="{FF2B5EF4-FFF2-40B4-BE49-F238E27FC236}">
                <a16:creationId xmlns:a16="http://schemas.microsoft.com/office/drawing/2014/main" id="{E4C1F293-5539-4026-8BC2-36081F034C3B}"/>
              </a:ext>
            </a:extLst>
          </p:cNvPr>
          <p:cNvSpPr txBox="1"/>
          <p:nvPr/>
        </p:nvSpPr>
        <p:spPr>
          <a:xfrm>
            <a:off x="4351021" y="1463926"/>
            <a:ext cx="1386840" cy="523220"/>
          </a:xfrm>
          <a:prstGeom prst="rect">
            <a:avLst/>
          </a:prstGeom>
          <a:noFill/>
        </p:spPr>
        <p:txBody>
          <a:bodyPr wrap="square" rtlCol="0">
            <a:spAutoFit/>
          </a:bodyPr>
          <a:lstStyle/>
          <a:p>
            <a:r>
              <a:rPr lang="ja-JP" altLang="en-US" sz="2800" b="1" dirty="0"/>
              <a:t>治療中</a:t>
            </a:r>
            <a:endParaRPr lang="en-US" altLang="ja-JP" sz="2800" b="1" dirty="0"/>
          </a:p>
        </p:txBody>
      </p:sp>
      <p:sp>
        <p:nvSpPr>
          <p:cNvPr id="14" name="テキスト ボックス 13">
            <a:extLst>
              <a:ext uri="{FF2B5EF4-FFF2-40B4-BE49-F238E27FC236}">
                <a16:creationId xmlns:a16="http://schemas.microsoft.com/office/drawing/2014/main" id="{E702C497-0A9C-4F07-A56D-385BE8D204F2}"/>
              </a:ext>
            </a:extLst>
          </p:cNvPr>
          <p:cNvSpPr txBox="1"/>
          <p:nvPr/>
        </p:nvSpPr>
        <p:spPr>
          <a:xfrm>
            <a:off x="6366511" y="1303020"/>
            <a:ext cx="1600199" cy="954107"/>
          </a:xfrm>
          <a:prstGeom prst="rect">
            <a:avLst/>
          </a:prstGeom>
          <a:noFill/>
        </p:spPr>
        <p:txBody>
          <a:bodyPr wrap="square" rtlCol="0">
            <a:spAutoFit/>
          </a:bodyPr>
          <a:lstStyle/>
          <a:p>
            <a:r>
              <a:rPr lang="ja-JP" altLang="en-US" sz="2800" b="1" dirty="0"/>
              <a:t>治療後</a:t>
            </a:r>
            <a:r>
              <a:rPr lang="en-US" altLang="ja-JP" sz="2800" b="1" dirty="0"/>
              <a:t>(</a:t>
            </a:r>
            <a:r>
              <a:rPr lang="ja-JP" altLang="en-US" sz="2800" b="1" dirty="0"/>
              <a:t>退院後</a:t>
            </a:r>
            <a:r>
              <a:rPr lang="en-US" altLang="ja-JP" sz="2800" b="1" dirty="0"/>
              <a:t>)</a:t>
            </a:r>
          </a:p>
        </p:txBody>
      </p:sp>
      <p:sp>
        <p:nvSpPr>
          <p:cNvPr id="15" name="テキスト ボックス 14">
            <a:extLst>
              <a:ext uri="{FF2B5EF4-FFF2-40B4-BE49-F238E27FC236}">
                <a16:creationId xmlns:a16="http://schemas.microsoft.com/office/drawing/2014/main" id="{A684ABF1-1F5F-4F6F-9977-4697561272EB}"/>
              </a:ext>
            </a:extLst>
          </p:cNvPr>
          <p:cNvSpPr txBox="1"/>
          <p:nvPr/>
        </p:nvSpPr>
        <p:spPr>
          <a:xfrm>
            <a:off x="4309110" y="2503170"/>
            <a:ext cx="1977390" cy="523220"/>
          </a:xfrm>
          <a:prstGeom prst="rect">
            <a:avLst/>
          </a:prstGeom>
          <a:noFill/>
        </p:spPr>
        <p:txBody>
          <a:bodyPr wrap="square" rtlCol="0">
            <a:spAutoFit/>
          </a:bodyPr>
          <a:lstStyle/>
          <a:p>
            <a:r>
              <a:rPr kumimoji="1" lang="ja-JP" altLang="en-US" sz="2800" b="1" dirty="0"/>
              <a:t>院内患者会</a:t>
            </a:r>
          </a:p>
        </p:txBody>
      </p:sp>
      <p:sp>
        <p:nvSpPr>
          <p:cNvPr id="17" name="矢印: 右 16">
            <a:extLst>
              <a:ext uri="{FF2B5EF4-FFF2-40B4-BE49-F238E27FC236}">
                <a16:creationId xmlns:a16="http://schemas.microsoft.com/office/drawing/2014/main" id="{40F4F510-4BD1-4BBE-B23B-B99122C9933A}"/>
              </a:ext>
            </a:extLst>
          </p:cNvPr>
          <p:cNvSpPr/>
          <p:nvPr/>
        </p:nvSpPr>
        <p:spPr>
          <a:xfrm>
            <a:off x="1325880" y="3181350"/>
            <a:ext cx="6343650" cy="1097280"/>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B19A5420-6C63-4413-87F1-876CD8CE5765}"/>
              </a:ext>
            </a:extLst>
          </p:cNvPr>
          <p:cNvSpPr txBox="1"/>
          <p:nvPr/>
        </p:nvSpPr>
        <p:spPr>
          <a:xfrm>
            <a:off x="1291590" y="3489960"/>
            <a:ext cx="2895600" cy="523220"/>
          </a:xfrm>
          <a:prstGeom prst="rect">
            <a:avLst/>
          </a:prstGeom>
          <a:noFill/>
        </p:spPr>
        <p:txBody>
          <a:bodyPr wrap="square" rtlCol="0">
            <a:spAutoFit/>
          </a:bodyPr>
          <a:lstStyle/>
          <a:p>
            <a:r>
              <a:rPr kumimoji="1" lang="ja-JP" altLang="en-US" sz="2800" b="1" dirty="0"/>
              <a:t>リモート患者会</a:t>
            </a:r>
          </a:p>
        </p:txBody>
      </p:sp>
      <p:cxnSp>
        <p:nvCxnSpPr>
          <p:cNvPr id="20" name="直線コネクタ 19">
            <a:extLst>
              <a:ext uri="{FF2B5EF4-FFF2-40B4-BE49-F238E27FC236}">
                <a16:creationId xmlns:a16="http://schemas.microsoft.com/office/drawing/2014/main" id="{6256E66C-7EC8-4B55-9A40-54D998F066F7}"/>
              </a:ext>
            </a:extLst>
          </p:cNvPr>
          <p:cNvCxnSpPr>
            <a:cxnSpLocks/>
          </p:cNvCxnSpPr>
          <p:nvPr/>
        </p:nvCxnSpPr>
        <p:spPr>
          <a:xfrm flipH="1">
            <a:off x="1280160" y="1714500"/>
            <a:ext cx="52578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73F3C953-65F7-4C5D-8FC8-21A1971A8C06}"/>
              </a:ext>
            </a:extLst>
          </p:cNvPr>
          <p:cNvCxnSpPr>
            <a:cxnSpLocks/>
          </p:cNvCxnSpPr>
          <p:nvPr/>
        </p:nvCxnSpPr>
        <p:spPr>
          <a:xfrm flipH="1">
            <a:off x="7970520" y="1706880"/>
            <a:ext cx="52578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308B0A9F-B062-4D35-8346-2EAB767DA827}"/>
              </a:ext>
            </a:extLst>
          </p:cNvPr>
          <p:cNvCxnSpPr>
            <a:cxnSpLocks/>
          </p:cNvCxnSpPr>
          <p:nvPr/>
        </p:nvCxnSpPr>
        <p:spPr>
          <a:xfrm flipH="1">
            <a:off x="5734050" y="1722120"/>
            <a:ext cx="52578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9A8BB702-D2C7-4461-A666-7E53A59DB252}"/>
              </a:ext>
            </a:extLst>
          </p:cNvPr>
          <p:cNvCxnSpPr>
            <a:cxnSpLocks/>
          </p:cNvCxnSpPr>
          <p:nvPr/>
        </p:nvCxnSpPr>
        <p:spPr>
          <a:xfrm flipH="1">
            <a:off x="3657600" y="1725930"/>
            <a:ext cx="52578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F4845BA9-766C-4385-B669-5D58F16B96C0}"/>
              </a:ext>
            </a:extLst>
          </p:cNvPr>
          <p:cNvSpPr txBox="1"/>
          <p:nvPr/>
        </p:nvSpPr>
        <p:spPr>
          <a:xfrm>
            <a:off x="1005840" y="5128260"/>
            <a:ext cx="7418070" cy="954107"/>
          </a:xfrm>
          <a:prstGeom prst="rect">
            <a:avLst/>
          </a:prstGeom>
          <a:noFill/>
        </p:spPr>
        <p:txBody>
          <a:bodyPr wrap="square" rtlCol="0">
            <a:spAutoFit/>
          </a:bodyPr>
          <a:lstStyle/>
          <a:p>
            <a:pPr algn="ctr"/>
            <a:r>
              <a:rPr kumimoji="1" lang="ja-JP" altLang="en-US" sz="2800" b="1" dirty="0"/>
              <a:t>診断から治療初期に病棟にいても参加できる患者コミュニティが必要</a:t>
            </a:r>
            <a:endParaRPr kumimoji="1" lang="en-US" altLang="ja-JP" sz="2800" b="1" dirty="0"/>
          </a:p>
        </p:txBody>
      </p:sp>
    </p:spTree>
    <p:extLst>
      <p:ext uri="{BB962C8B-B14F-4D97-AF65-F5344CB8AC3E}">
        <p14:creationId xmlns:p14="http://schemas.microsoft.com/office/powerpoint/2010/main" val="1493777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5A5FA3DA-AFE3-4FA3-9F79-0D8FFED7162A}"/>
              </a:ext>
            </a:extLst>
          </p:cNvPr>
          <p:cNvSpPr/>
          <p:nvPr/>
        </p:nvSpPr>
        <p:spPr>
          <a:xfrm>
            <a:off x="5059680" y="3422734"/>
            <a:ext cx="3793156" cy="102594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8E5DA7D2-5315-4A0F-8501-0FB978EC8D2C}"/>
              </a:ext>
            </a:extLst>
          </p:cNvPr>
          <p:cNvSpPr/>
          <p:nvPr/>
        </p:nvSpPr>
        <p:spPr>
          <a:xfrm>
            <a:off x="5059680" y="2228850"/>
            <a:ext cx="3775711" cy="94869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CCC78EFB-A2DA-4EE5-BE44-1D5AE66B67D2}"/>
              </a:ext>
            </a:extLst>
          </p:cNvPr>
          <p:cNvSpPr/>
          <p:nvPr/>
        </p:nvSpPr>
        <p:spPr>
          <a:xfrm>
            <a:off x="101065" y="1057757"/>
            <a:ext cx="8927431" cy="830179"/>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C5B010F1-4068-4337-9D51-80D02DBB57E1}"/>
              </a:ext>
            </a:extLst>
          </p:cNvPr>
          <p:cNvSpPr/>
          <p:nvPr/>
        </p:nvSpPr>
        <p:spPr>
          <a:xfrm>
            <a:off x="0" y="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 name="テキスト ボックス 4">
            <a:extLst>
              <a:ext uri="{FF2B5EF4-FFF2-40B4-BE49-F238E27FC236}">
                <a16:creationId xmlns:a16="http://schemas.microsoft.com/office/drawing/2014/main" id="{560FB741-18C8-4F9C-8A0B-39D34B0AF05F}"/>
              </a:ext>
            </a:extLst>
          </p:cNvPr>
          <p:cNvSpPr txBox="1"/>
          <p:nvPr/>
        </p:nvSpPr>
        <p:spPr>
          <a:xfrm>
            <a:off x="274923" y="187769"/>
            <a:ext cx="2113948" cy="523220"/>
          </a:xfrm>
          <a:prstGeom prst="rect">
            <a:avLst/>
          </a:prstGeom>
          <a:noFill/>
        </p:spPr>
        <p:txBody>
          <a:bodyPr wrap="square" rtlCol="0">
            <a:spAutoFit/>
          </a:bodyPr>
          <a:lstStyle/>
          <a:p>
            <a:r>
              <a:rPr lang="ja-JP" altLang="en-US" sz="2800" b="1" dirty="0"/>
              <a:t>解決策</a:t>
            </a:r>
            <a:endParaRPr lang="en-US" altLang="ja-JP" sz="2800" b="1" dirty="0"/>
          </a:p>
        </p:txBody>
      </p:sp>
      <p:sp>
        <p:nvSpPr>
          <p:cNvPr id="8" name="テキスト ボックス 7">
            <a:extLst>
              <a:ext uri="{FF2B5EF4-FFF2-40B4-BE49-F238E27FC236}">
                <a16:creationId xmlns:a16="http://schemas.microsoft.com/office/drawing/2014/main" id="{58E3EFE4-34B6-4E1F-A28B-3410A7AD0A2C}"/>
              </a:ext>
            </a:extLst>
          </p:cNvPr>
          <p:cNvSpPr txBox="1"/>
          <p:nvPr/>
        </p:nvSpPr>
        <p:spPr>
          <a:xfrm>
            <a:off x="67377" y="1242879"/>
            <a:ext cx="9076623" cy="461665"/>
          </a:xfrm>
          <a:prstGeom prst="rect">
            <a:avLst/>
          </a:prstGeom>
          <a:noFill/>
        </p:spPr>
        <p:txBody>
          <a:bodyPr wrap="square" rtlCol="0">
            <a:spAutoFit/>
          </a:bodyPr>
          <a:lstStyle/>
          <a:p>
            <a:r>
              <a:rPr lang="ja-JP" altLang="en-US" sz="2400" b="1" dirty="0"/>
              <a:t>テレビ電話</a:t>
            </a:r>
            <a:r>
              <a:rPr lang="ja-JP" altLang="en-US" sz="2400" dirty="0"/>
              <a:t>を使用し</a:t>
            </a:r>
            <a:r>
              <a:rPr lang="ja-JP" altLang="en-US" sz="2400" b="1" dirty="0"/>
              <a:t>リモート</a:t>
            </a:r>
            <a:r>
              <a:rPr lang="ja-JP" altLang="en-US" sz="2400" dirty="0"/>
              <a:t>で気軽におしゃべりできる場の提供</a:t>
            </a:r>
          </a:p>
        </p:txBody>
      </p:sp>
      <p:sp>
        <p:nvSpPr>
          <p:cNvPr id="9" name="テキスト ボックス 8">
            <a:extLst>
              <a:ext uri="{FF2B5EF4-FFF2-40B4-BE49-F238E27FC236}">
                <a16:creationId xmlns:a16="http://schemas.microsoft.com/office/drawing/2014/main" id="{34EF7743-B4DC-4B52-B5DA-047810B35C00}"/>
              </a:ext>
            </a:extLst>
          </p:cNvPr>
          <p:cNvSpPr txBox="1"/>
          <p:nvPr/>
        </p:nvSpPr>
        <p:spPr>
          <a:xfrm>
            <a:off x="5013960" y="3539088"/>
            <a:ext cx="3840480" cy="830997"/>
          </a:xfrm>
          <a:prstGeom prst="rect">
            <a:avLst/>
          </a:prstGeom>
          <a:noFill/>
        </p:spPr>
        <p:txBody>
          <a:bodyPr wrap="square" rtlCol="0">
            <a:spAutoFit/>
          </a:bodyPr>
          <a:lstStyle/>
          <a:p>
            <a:pPr algn="ctr"/>
            <a:r>
              <a:rPr lang="ja-JP" altLang="en-US" sz="2400" b="1" dirty="0"/>
              <a:t>免疫機能が低くても</a:t>
            </a:r>
            <a:r>
              <a:rPr lang="ja-JP" altLang="en-US" sz="2400" dirty="0"/>
              <a:t>体力がなくても参加可能</a:t>
            </a:r>
          </a:p>
        </p:txBody>
      </p:sp>
      <p:sp>
        <p:nvSpPr>
          <p:cNvPr id="10" name="テキスト ボックス 9">
            <a:extLst>
              <a:ext uri="{FF2B5EF4-FFF2-40B4-BE49-F238E27FC236}">
                <a16:creationId xmlns:a16="http://schemas.microsoft.com/office/drawing/2014/main" id="{689AE4BF-71F5-4E46-82F0-2388813A04CE}"/>
              </a:ext>
            </a:extLst>
          </p:cNvPr>
          <p:cNvSpPr txBox="1"/>
          <p:nvPr/>
        </p:nvSpPr>
        <p:spPr>
          <a:xfrm>
            <a:off x="5273040" y="2310561"/>
            <a:ext cx="3364229" cy="830997"/>
          </a:xfrm>
          <a:prstGeom prst="rect">
            <a:avLst/>
          </a:prstGeom>
          <a:noFill/>
        </p:spPr>
        <p:txBody>
          <a:bodyPr wrap="square" rtlCol="0">
            <a:spAutoFit/>
          </a:bodyPr>
          <a:lstStyle/>
          <a:p>
            <a:r>
              <a:rPr lang="ja-JP" altLang="en-US" sz="2400" dirty="0"/>
              <a:t>ネット環境があれば</a:t>
            </a:r>
            <a:endParaRPr lang="en-US" altLang="ja-JP" sz="2400" dirty="0"/>
          </a:p>
          <a:p>
            <a:r>
              <a:rPr lang="ja-JP" altLang="en-US" sz="2400" b="1" dirty="0"/>
              <a:t>どこからでも</a:t>
            </a:r>
            <a:r>
              <a:rPr lang="ja-JP" altLang="en-US" sz="2400" dirty="0"/>
              <a:t>参加可能</a:t>
            </a:r>
          </a:p>
        </p:txBody>
      </p:sp>
      <p:pic>
        <p:nvPicPr>
          <p:cNvPr id="6" name="図 5" descr="ノートパソコン, 屋内, コンピュータ, テーブル が含まれている画像&#10;&#10;自動的に生成された説明">
            <a:extLst>
              <a:ext uri="{FF2B5EF4-FFF2-40B4-BE49-F238E27FC236}">
                <a16:creationId xmlns:a16="http://schemas.microsoft.com/office/drawing/2014/main" id="{8DCD3411-4303-445F-A8F4-55D78F7B7F1A}"/>
              </a:ext>
            </a:extLst>
          </p:cNvPr>
          <p:cNvPicPr>
            <a:picLocks noChangeAspect="1"/>
          </p:cNvPicPr>
          <p:nvPr/>
        </p:nvPicPr>
        <p:blipFill rotWithShape="1">
          <a:blip r:embed="rId3">
            <a:extLst>
              <a:ext uri="{28A0092B-C50C-407E-A947-70E740481C1C}">
                <a14:useLocalDpi xmlns:a14="http://schemas.microsoft.com/office/drawing/2010/main" val="0"/>
              </a:ext>
            </a:extLst>
          </a:blip>
          <a:srcRect t="7296" r="12948"/>
          <a:stretch/>
        </p:blipFill>
        <p:spPr>
          <a:xfrm>
            <a:off x="151597" y="2363085"/>
            <a:ext cx="4741149" cy="3363345"/>
          </a:xfrm>
          <a:prstGeom prst="rect">
            <a:avLst/>
          </a:prstGeom>
        </p:spPr>
      </p:pic>
      <p:sp>
        <p:nvSpPr>
          <p:cNvPr id="3" name="フッター プレースホルダー 2">
            <a:extLst>
              <a:ext uri="{FF2B5EF4-FFF2-40B4-BE49-F238E27FC236}">
                <a16:creationId xmlns:a16="http://schemas.microsoft.com/office/drawing/2014/main" id="{45886A60-80D5-492A-9981-B85E17039427}"/>
              </a:ext>
            </a:extLst>
          </p:cNvPr>
          <p:cNvSpPr>
            <a:spLocks noGrp="1"/>
          </p:cNvSpPr>
          <p:nvPr>
            <p:ph type="ftr" sz="quarter" idx="11"/>
          </p:nvPr>
        </p:nvSpPr>
        <p:spPr/>
        <p:txBody>
          <a:bodyPr/>
          <a:lstStyle/>
          <a:p>
            <a:r>
              <a:rPr kumimoji="1" lang="en-US" altLang="ja-JP"/>
              <a:t>copyright©a.s</a:t>
            </a:r>
            <a:endParaRPr kumimoji="1" lang="ja-JP" altLang="en-US"/>
          </a:p>
        </p:txBody>
      </p:sp>
      <p:sp>
        <p:nvSpPr>
          <p:cNvPr id="7" name="スライド番号プレースホルダー 6">
            <a:extLst>
              <a:ext uri="{FF2B5EF4-FFF2-40B4-BE49-F238E27FC236}">
                <a16:creationId xmlns:a16="http://schemas.microsoft.com/office/drawing/2014/main" id="{9F6A83C8-E796-43DB-ADB6-32B882274156}"/>
              </a:ext>
            </a:extLst>
          </p:cNvPr>
          <p:cNvSpPr>
            <a:spLocks noGrp="1"/>
          </p:cNvSpPr>
          <p:nvPr>
            <p:ph type="sldNum" sz="quarter" idx="12"/>
          </p:nvPr>
        </p:nvSpPr>
        <p:spPr>
          <a:xfrm>
            <a:off x="6537960" y="6248401"/>
            <a:ext cx="1977390" cy="473076"/>
          </a:xfrm>
        </p:spPr>
        <p:txBody>
          <a:bodyPr/>
          <a:lstStyle/>
          <a:p>
            <a:fld id="{C84C8068-F59E-4202-ACB5-C605D725AE86}" type="slidenum">
              <a:rPr kumimoji="1" lang="ja-JP" altLang="en-US" smtClean="0"/>
              <a:t>8</a:t>
            </a:fld>
            <a:endParaRPr kumimoji="1" lang="ja-JP" altLang="en-US" dirty="0"/>
          </a:p>
        </p:txBody>
      </p:sp>
      <p:sp>
        <p:nvSpPr>
          <p:cNvPr id="13" name="テキスト ボックス 12">
            <a:extLst>
              <a:ext uri="{FF2B5EF4-FFF2-40B4-BE49-F238E27FC236}">
                <a16:creationId xmlns:a16="http://schemas.microsoft.com/office/drawing/2014/main" id="{07BE9C81-0A5B-4B0F-B2C0-5ADC93114650}"/>
              </a:ext>
            </a:extLst>
          </p:cNvPr>
          <p:cNvSpPr txBox="1"/>
          <p:nvPr/>
        </p:nvSpPr>
        <p:spPr>
          <a:xfrm>
            <a:off x="4922520" y="5847948"/>
            <a:ext cx="3874770" cy="461665"/>
          </a:xfrm>
          <a:prstGeom prst="rect">
            <a:avLst/>
          </a:prstGeom>
          <a:noFill/>
        </p:spPr>
        <p:txBody>
          <a:bodyPr wrap="square" rtlCol="0">
            <a:spAutoFit/>
          </a:bodyPr>
          <a:lstStyle/>
          <a:p>
            <a:r>
              <a:rPr lang="en-US" altLang="ja-JP" sz="2400" dirty="0"/>
              <a:t>Whereby(Zoom)</a:t>
            </a:r>
            <a:r>
              <a:rPr lang="ja-JP" altLang="en-US" sz="2400" dirty="0"/>
              <a:t>で会を開催</a:t>
            </a:r>
          </a:p>
        </p:txBody>
      </p:sp>
      <p:sp>
        <p:nvSpPr>
          <p:cNvPr id="14" name="テキスト ボックス 13">
            <a:extLst>
              <a:ext uri="{FF2B5EF4-FFF2-40B4-BE49-F238E27FC236}">
                <a16:creationId xmlns:a16="http://schemas.microsoft.com/office/drawing/2014/main" id="{2535A682-7DB3-46F2-B18A-CBC61442B0C8}"/>
              </a:ext>
            </a:extLst>
          </p:cNvPr>
          <p:cNvSpPr txBox="1"/>
          <p:nvPr/>
        </p:nvSpPr>
        <p:spPr>
          <a:xfrm>
            <a:off x="4892040" y="4594458"/>
            <a:ext cx="4251960" cy="1200329"/>
          </a:xfrm>
          <a:prstGeom prst="rect">
            <a:avLst/>
          </a:prstGeom>
          <a:noFill/>
        </p:spPr>
        <p:txBody>
          <a:bodyPr wrap="square" rtlCol="0">
            <a:spAutoFit/>
          </a:bodyPr>
          <a:lstStyle/>
          <a:p>
            <a:r>
              <a:rPr lang="en-US" altLang="ja-JP" sz="2400" dirty="0"/>
              <a:t>Twitter</a:t>
            </a:r>
            <a:r>
              <a:rPr lang="ja-JP" altLang="en-US" sz="2400" dirty="0"/>
              <a:t>で血液がんアカウントをフォロー</a:t>
            </a:r>
            <a:endParaRPr lang="en-US" altLang="ja-JP" sz="2400" dirty="0"/>
          </a:p>
          <a:p>
            <a:r>
              <a:rPr lang="ja-JP" altLang="en-US" sz="2400" dirty="0"/>
              <a:t>企画、呼びかけ</a:t>
            </a:r>
          </a:p>
        </p:txBody>
      </p:sp>
    </p:spTree>
    <p:extLst>
      <p:ext uri="{BB962C8B-B14F-4D97-AF65-F5344CB8AC3E}">
        <p14:creationId xmlns:p14="http://schemas.microsoft.com/office/powerpoint/2010/main" val="939157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5A5FA3DA-AFE3-4FA3-9F79-0D8FFED7162A}"/>
              </a:ext>
            </a:extLst>
          </p:cNvPr>
          <p:cNvSpPr/>
          <p:nvPr/>
        </p:nvSpPr>
        <p:spPr>
          <a:xfrm>
            <a:off x="151598" y="1113874"/>
            <a:ext cx="8786662" cy="102594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C5B010F1-4068-4337-9D51-80D02DBB57E1}"/>
              </a:ext>
            </a:extLst>
          </p:cNvPr>
          <p:cNvSpPr/>
          <p:nvPr/>
        </p:nvSpPr>
        <p:spPr>
          <a:xfrm>
            <a:off x="0" y="-91440"/>
            <a:ext cx="9144000" cy="8301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 name="テキスト ボックス 4">
            <a:extLst>
              <a:ext uri="{FF2B5EF4-FFF2-40B4-BE49-F238E27FC236}">
                <a16:creationId xmlns:a16="http://schemas.microsoft.com/office/drawing/2014/main" id="{560FB741-18C8-4F9C-8A0B-39D34B0AF05F}"/>
              </a:ext>
            </a:extLst>
          </p:cNvPr>
          <p:cNvSpPr txBox="1"/>
          <p:nvPr/>
        </p:nvSpPr>
        <p:spPr>
          <a:xfrm>
            <a:off x="103472" y="1079"/>
            <a:ext cx="3217243" cy="584775"/>
          </a:xfrm>
          <a:prstGeom prst="rect">
            <a:avLst/>
          </a:prstGeom>
          <a:noFill/>
        </p:spPr>
        <p:txBody>
          <a:bodyPr wrap="square" rtlCol="0">
            <a:spAutoFit/>
          </a:bodyPr>
          <a:lstStyle/>
          <a:p>
            <a:r>
              <a:rPr lang="en-US" altLang="ja-JP" sz="3200" b="1" dirty="0"/>
              <a:t>Whereby</a:t>
            </a:r>
            <a:r>
              <a:rPr lang="ja-JP" altLang="en-US" sz="3200" b="1" dirty="0"/>
              <a:t>や</a:t>
            </a:r>
            <a:r>
              <a:rPr lang="en-US" altLang="ja-JP" sz="3200" b="1" dirty="0"/>
              <a:t>Zoom</a:t>
            </a:r>
          </a:p>
        </p:txBody>
      </p:sp>
      <p:sp>
        <p:nvSpPr>
          <p:cNvPr id="8" name="テキスト ボックス 7">
            <a:extLst>
              <a:ext uri="{FF2B5EF4-FFF2-40B4-BE49-F238E27FC236}">
                <a16:creationId xmlns:a16="http://schemas.microsoft.com/office/drawing/2014/main" id="{58E3EFE4-34B6-4E1F-A28B-3410A7AD0A2C}"/>
              </a:ext>
            </a:extLst>
          </p:cNvPr>
          <p:cNvSpPr txBox="1"/>
          <p:nvPr/>
        </p:nvSpPr>
        <p:spPr>
          <a:xfrm>
            <a:off x="135957" y="1231449"/>
            <a:ext cx="8619423" cy="830997"/>
          </a:xfrm>
          <a:prstGeom prst="rect">
            <a:avLst/>
          </a:prstGeom>
          <a:noFill/>
        </p:spPr>
        <p:txBody>
          <a:bodyPr wrap="square" rtlCol="0">
            <a:spAutoFit/>
          </a:bodyPr>
          <a:lstStyle/>
          <a:p>
            <a:r>
              <a:rPr lang="ja-JP" altLang="en-US" sz="2400" dirty="0"/>
              <a:t>ビデオ会議用の</a:t>
            </a:r>
            <a:r>
              <a:rPr lang="en-US" altLang="ja-JP" sz="2400" dirty="0"/>
              <a:t>URL</a:t>
            </a:r>
            <a:r>
              <a:rPr lang="ja-JP" altLang="en-US" sz="2400" dirty="0"/>
              <a:t>を作製</a:t>
            </a:r>
            <a:endParaRPr lang="en-US" altLang="ja-JP" sz="2400" dirty="0"/>
          </a:p>
          <a:p>
            <a:r>
              <a:rPr lang="ja-JP" altLang="en-US" sz="2400" dirty="0"/>
              <a:t>この</a:t>
            </a:r>
            <a:r>
              <a:rPr lang="en-US" altLang="ja-JP" sz="2400" dirty="0"/>
              <a:t>URL</a:t>
            </a:r>
            <a:r>
              <a:rPr lang="ja-JP" altLang="en-US" sz="2400" dirty="0"/>
              <a:t>に</a:t>
            </a:r>
            <a:r>
              <a:rPr lang="ja-JP" altLang="en-US" sz="2400" b="1" dirty="0"/>
              <a:t>アクセスするだけ</a:t>
            </a:r>
            <a:r>
              <a:rPr lang="ja-JP" altLang="en-US" sz="2400" dirty="0"/>
              <a:t>でビデオ会議が始められるツール</a:t>
            </a:r>
          </a:p>
        </p:txBody>
      </p:sp>
      <p:sp>
        <p:nvSpPr>
          <p:cNvPr id="9" name="テキスト ボックス 8">
            <a:extLst>
              <a:ext uri="{FF2B5EF4-FFF2-40B4-BE49-F238E27FC236}">
                <a16:creationId xmlns:a16="http://schemas.microsoft.com/office/drawing/2014/main" id="{34EF7743-B4DC-4B52-B5DA-047810B35C00}"/>
              </a:ext>
            </a:extLst>
          </p:cNvPr>
          <p:cNvSpPr txBox="1"/>
          <p:nvPr/>
        </p:nvSpPr>
        <p:spPr>
          <a:xfrm>
            <a:off x="331469" y="3813408"/>
            <a:ext cx="5038275" cy="523220"/>
          </a:xfrm>
          <a:prstGeom prst="rect">
            <a:avLst/>
          </a:prstGeom>
          <a:noFill/>
        </p:spPr>
        <p:txBody>
          <a:bodyPr wrap="square" rtlCol="0">
            <a:spAutoFit/>
          </a:bodyPr>
          <a:lstStyle/>
          <a:p>
            <a:r>
              <a:rPr lang="ja-JP" altLang="en-US" sz="2800" dirty="0"/>
              <a:t>・</a:t>
            </a:r>
            <a:r>
              <a:rPr lang="ja-JP" altLang="en-US" sz="2800" b="1" dirty="0"/>
              <a:t>無料</a:t>
            </a:r>
            <a:r>
              <a:rPr lang="ja-JP" altLang="en-US" sz="2800" dirty="0"/>
              <a:t>プランも</a:t>
            </a:r>
            <a:r>
              <a:rPr lang="en-US" altLang="ja-JP" sz="2800" dirty="0"/>
              <a:t>(</a:t>
            </a:r>
            <a:r>
              <a:rPr lang="ja-JP" altLang="en-US" sz="2800" dirty="0"/>
              <a:t>制限あり</a:t>
            </a:r>
            <a:r>
              <a:rPr lang="en-US" altLang="ja-JP" sz="2800" dirty="0"/>
              <a:t>)</a:t>
            </a:r>
            <a:endParaRPr lang="ja-JP" altLang="en-US" sz="2800" dirty="0"/>
          </a:p>
        </p:txBody>
      </p:sp>
      <p:sp>
        <p:nvSpPr>
          <p:cNvPr id="10" name="テキスト ボックス 9">
            <a:extLst>
              <a:ext uri="{FF2B5EF4-FFF2-40B4-BE49-F238E27FC236}">
                <a16:creationId xmlns:a16="http://schemas.microsoft.com/office/drawing/2014/main" id="{689AE4BF-71F5-4E46-82F0-2388813A04CE}"/>
              </a:ext>
            </a:extLst>
          </p:cNvPr>
          <p:cNvSpPr txBox="1"/>
          <p:nvPr/>
        </p:nvSpPr>
        <p:spPr>
          <a:xfrm>
            <a:off x="331469" y="2645841"/>
            <a:ext cx="6704477" cy="523220"/>
          </a:xfrm>
          <a:prstGeom prst="rect">
            <a:avLst/>
          </a:prstGeom>
          <a:noFill/>
        </p:spPr>
        <p:txBody>
          <a:bodyPr wrap="square" rtlCol="0">
            <a:spAutoFit/>
          </a:bodyPr>
          <a:lstStyle/>
          <a:p>
            <a:r>
              <a:rPr lang="ja-JP" altLang="en-US" sz="2800" dirty="0"/>
              <a:t>・手持ちの</a:t>
            </a:r>
            <a:r>
              <a:rPr lang="en-US" altLang="ja-JP" sz="2800" b="1" dirty="0"/>
              <a:t>PC</a:t>
            </a:r>
            <a:r>
              <a:rPr lang="ja-JP" altLang="en-US" sz="2800" b="1" dirty="0"/>
              <a:t>やスマホ</a:t>
            </a:r>
            <a:r>
              <a:rPr lang="ja-JP" altLang="en-US" sz="2800" dirty="0"/>
              <a:t>で簡単に使用可能</a:t>
            </a:r>
          </a:p>
        </p:txBody>
      </p:sp>
      <p:sp>
        <p:nvSpPr>
          <p:cNvPr id="3" name="フッター プレースホルダー 2">
            <a:extLst>
              <a:ext uri="{FF2B5EF4-FFF2-40B4-BE49-F238E27FC236}">
                <a16:creationId xmlns:a16="http://schemas.microsoft.com/office/drawing/2014/main" id="{45886A60-80D5-492A-9981-B85E17039427}"/>
              </a:ext>
            </a:extLst>
          </p:cNvPr>
          <p:cNvSpPr>
            <a:spLocks noGrp="1"/>
          </p:cNvSpPr>
          <p:nvPr>
            <p:ph type="ftr" sz="quarter" idx="11"/>
          </p:nvPr>
        </p:nvSpPr>
        <p:spPr/>
        <p:txBody>
          <a:bodyPr/>
          <a:lstStyle/>
          <a:p>
            <a:r>
              <a:rPr kumimoji="1" lang="en-US" altLang="ja-JP"/>
              <a:t>copyright©a.s</a:t>
            </a:r>
            <a:endParaRPr kumimoji="1" lang="ja-JP" altLang="en-US"/>
          </a:p>
        </p:txBody>
      </p:sp>
      <p:sp>
        <p:nvSpPr>
          <p:cNvPr id="7" name="スライド番号プレースホルダー 6">
            <a:extLst>
              <a:ext uri="{FF2B5EF4-FFF2-40B4-BE49-F238E27FC236}">
                <a16:creationId xmlns:a16="http://schemas.microsoft.com/office/drawing/2014/main" id="{9F6A83C8-E796-43DB-ADB6-32B882274156}"/>
              </a:ext>
            </a:extLst>
          </p:cNvPr>
          <p:cNvSpPr>
            <a:spLocks noGrp="1"/>
          </p:cNvSpPr>
          <p:nvPr>
            <p:ph type="sldNum" sz="quarter" idx="12"/>
          </p:nvPr>
        </p:nvSpPr>
        <p:spPr/>
        <p:txBody>
          <a:bodyPr/>
          <a:lstStyle/>
          <a:p>
            <a:fld id="{C84C8068-F59E-4202-ACB5-C605D725AE86}" type="slidenum">
              <a:rPr kumimoji="1" lang="ja-JP" altLang="en-US" smtClean="0"/>
              <a:t>9</a:t>
            </a:fld>
            <a:endParaRPr kumimoji="1" lang="ja-JP" altLang="en-US"/>
          </a:p>
        </p:txBody>
      </p:sp>
      <p:sp>
        <p:nvSpPr>
          <p:cNvPr id="14" name="テキスト ボックス 13">
            <a:extLst>
              <a:ext uri="{FF2B5EF4-FFF2-40B4-BE49-F238E27FC236}">
                <a16:creationId xmlns:a16="http://schemas.microsoft.com/office/drawing/2014/main" id="{F89C2E70-64D3-4E0C-BB4C-651896A492F9}"/>
              </a:ext>
            </a:extLst>
          </p:cNvPr>
          <p:cNvSpPr txBox="1"/>
          <p:nvPr/>
        </p:nvSpPr>
        <p:spPr>
          <a:xfrm>
            <a:off x="4503420" y="1188318"/>
            <a:ext cx="3749040" cy="461665"/>
          </a:xfrm>
          <a:prstGeom prst="rect">
            <a:avLst/>
          </a:prstGeom>
          <a:noFill/>
        </p:spPr>
        <p:txBody>
          <a:bodyPr wrap="square" rtlCol="0">
            <a:spAutoFit/>
          </a:bodyPr>
          <a:lstStyle/>
          <a:p>
            <a:r>
              <a:rPr lang="en-US" altLang="ja-JP" sz="2400" dirty="0"/>
              <a:t>https://whereby.com/xxxxx</a:t>
            </a:r>
            <a:endParaRPr lang="ja-JP" altLang="en-US" sz="2400" dirty="0"/>
          </a:p>
        </p:txBody>
      </p:sp>
      <p:sp>
        <p:nvSpPr>
          <p:cNvPr id="12" name="テキスト ボックス 11">
            <a:extLst>
              <a:ext uri="{FF2B5EF4-FFF2-40B4-BE49-F238E27FC236}">
                <a16:creationId xmlns:a16="http://schemas.microsoft.com/office/drawing/2014/main" id="{51DDEDDC-0BAB-441A-BCD4-B4D8ADF97DAC}"/>
              </a:ext>
            </a:extLst>
          </p:cNvPr>
          <p:cNvSpPr txBox="1"/>
          <p:nvPr/>
        </p:nvSpPr>
        <p:spPr>
          <a:xfrm>
            <a:off x="323850" y="5040228"/>
            <a:ext cx="8820150" cy="523220"/>
          </a:xfrm>
          <a:prstGeom prst="rect">
            <a:avLst/>
          </a:prstGeom>
          <a:noFill/>
        </p:spPr>
        <p:txBody>
          <a:bodyPr wrap="square" rtlCol="0">
            <a:spAutoFit/>
          </a:bodyPr>
          <a:lstStyle/>
          <a:p>
            <a:r>
              <a:rPr lang="ja-JP" altLang="en-US" sz="2800" dirty="0"/>
              <a:t>・</a:t>
            </a:r>
            <a:r>
              <a:rPr lang="ja-JP" altLang="en-US" sz="2800" b="1" u="sng" dirty="0"/>
              <a:t>個人情報</a:t>
            </a:r>
            <a:r>
              <a:rPr lang="ja-JP" altLang="en-US" sz="2800" u="sng" dirty="0"/>
              <a:t>が他の参加者にわからない</a:t>
            </a:r>
            <a:r>
              <a:rPr lang="ja-JP" altLang="en-US" sz="2800" dirty="0"/>
              <a:t>・保存されない</a:t>
            </a:r>
          </a:p>
        </p:txBody>
      </p:sp>
    </p:spTree>
    <p:extLst>
      <p:ext uri="{BB962C8B-B14F-4D97-AF65-F5344CB8AC3E}">
        <p14:creationId xmlns:p14="http://schemas.microsoft.com/office/powerpoint/2010/main" val="36154459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5464</TotalTime>
  <Words>1570</Words>
  <Application>Microsoft Office PowerPoint</Application>
  <PresentationFormat>画面に合わせる (4:3)</PresentationFormat>
  <Paragraphs>217</Paragraphs>
  <Slides>17</Slides>
  <Notes>17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Atsuki Suzuki</dc:creator>
  <cp:lastModifiedBy>Atsuki Suzuki</cp:lastModifiedBy>
  <cp:revision>219</cp:revision>
  <dcterms:created xsi:type="dcterms:W3CDTF">2019-10-21T08:32:46Z</dcterms:created>
  <dcterms:modified xsi:type="dcterms:W3CDTF">2020-11-18T07:41:28Z</dcterms:modified>
  <cp:contentStatus/>
</cp:coreProperties>
</file>